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20"/>
  </p:notesMasterIdLst>
  <p:sldIdLst>
    <p:sldId id="421" r:id="rId3"/>
    <p:sldId id="423" r:id="rId4"/>
    <p:sldId id="564" r:id="rId5"/>
    <p:sldId id="565" r:id="rId6"/>
    <p:sldId id="567" r:id="rId7"/>
    <p:sldId id="568" r:id="rId8"/>
    <p:sldId id="569" r:id="rId9"/>
    <p:sldId id="570" r:id="rId10"/>
    <p:sldId id="571" r:id="rId11"/>
    <p:sldId id="573" r:id="rId12"/>
    <p:sldId id="572" r:id="rId13"/>
    <p:sldId id="575" r:id="rId14"/>
    <p:sldId id="576" r:id="rId15"/>
    <p:sldId id="577" r:id="rId16"/>
    <p:sldId id="578" r:id="rId17"/>
    <p:sldId id="580" r:id="rId18"/>
    <p:sldId id="58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autoAdjust="0"/>
    <p:restoredTop sz="83789" autoAdjust="0"/>
  </p:normalViewPr>
  <p:slideViewPr>
    <p:cSldViewPr snapToGrid="0">
      <p:cViewPr varScale="1">
        <p:scale>
          <a:sx n="77" d="100"/>
          <a:sy n="77" d="100"/>
        </p:scale>
        <p:origin x="1448" y="19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9" d="100"/>
          <a:sy n="89"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BB95E-BC63-41D4-A90A-625FC3DAD50A}" type="datetimeFigureOut">
              <a:rPr lang="zh-CN" altLang="en-US" smtClean="0"/>
              <a:t>2019/8/17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D0AC1-9E77-403C-BD4A-A844836F515D}" type="slidenum">
              <a:rPr lang="zh-CN" altLang="en-US" smtClean="0"/>
              <a:t>‹#›</a:t>
            </a:fld>
            <a:endParaRPr lang="zh-CN" altLang="en-US"/>
          </a:p>
        </p:txBody>
      </p:sp>
    </p:spTree>
    <p:extLst>
      <p:ext uri="{BB962C8B-B14F-4D97-AF65-F5344CB8AC3E}">
        <p14:creationId xmlns:p14="http://schemas.microsoft.com/office/powerpoint/2010/main" val="4237122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prstClr val="white"/>
                </a:solidFill>
              </a:rPr>
              <a:t>Hello everyone, my name is </a:t>
            </a:r>
            <a:r>
              <a:rPr lang="en-US" altLang="zh-CN" sz="1200" b="0" dirty="0" err="1">
                <a:solidFill>
                  <a:prstClr val="white"/>
                </a:solidFill>
              </a:rPr>
              <a:t>Guo</a:t>
            </a:r>
            <a:r>
              <a:rPr lang="en-US" altLang="zh-CN" sz="1200" b="0" dirty="0">
                <a:solidFill>
                  <a:prstClr val="white"/>
                </a:solidFill>
              </a:rPr>
              <a:t> Chen.</a:t>
            </a:r>
            <a:r>
              <a:rPr lang="en-US" altLang="zh-CN" sz="1200" b="0" baseline="0" dirty="0">
                <a:solidFill>
                  <a:prstClr val="white"/>
                </a:solidFill>
              </a:rPr>
              <a:t> I’m an Associate Professor from Hunan University. Today I’m going to talk about ...</a:t>
            </a:r>
            <a:r>
              <a:rPr lang="is-IS" altLang="zh-CN" sz="1200" b="0" baseline="0" dirty="0">
                <a:solidFill>
                  <a:prstClr val="white"/>
                </a:solidFill>
              </a:rPr>
              <a:t>  This is a joint work with ...</a:t>
            </a:r>
            <a:endParaRPr lang="zh-CN" altLang="en-US" sz="1200" b="0" baseline="0" dirty="0">
              <a:solidFill>
                <a:prstClr val="white"/>
              </a:solidFill>
            </a:endParaRPr>
          </a:p>
        </p:txBody>
      </p:sp>
      <p:sp>
        <p:nvSpPr>
          <p:cNvPr id="4" name="灯片编号占位符 3"/>
          <p:cNvSpPr>
            <a:spLocks noGrp="1"/>
          </p:cNvSpPr>
          <p:nvPr>
            <p:ph type="sldNum" sz="quarter" idx="10"/>
          </p:nvPr>
        </p:nvSpPr>
        <p:spPr/>
        <p:txBody>
          <a:bodyPr/>
          <a:lstStyle/>
          <a:p>
            <a:fld id="{341D0AC1-9E77-403C-BD4A-A844836F515D}" type="slidenum">
              <a:rPr lang="zh-CN" altLang="en-US" smtClean="0"/>
              <a:t>1</a:t>
            </a:fld>
            <a:endParaRPr lang="zh-CN" altLang="en-US"/>
          </a:p>
        </p:txBody>
      </p:sp>
    </p:spTree>
    <p:extLst>
      <p:ext uri="{BB962C8B-B14F-4D97-AF65-F5344CB8AC3E}">
        <p14:creationId xmlns:p14="http://schemas.microsoft.com/office/powerpoint/2010/main" val="4043593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1D0AC1-9E77-403C-BD4A-A844836F515D}" type="slidenum">
              <a:rPr lang="zh-CN" altLang="en-US" smtClean="0"/>
              <a:t>12</a:t>
            </a:fld>
            <a:endParaRPr lang="zh-CN" altLang="en-US"/>
          </a:p>
        </p:txBody>
      </p:sp>
    </p:spTree>
    <p:extLst>
      <p:ext uri="{BB962C8B-B14F-4D97-AF65-F5344CB8AC3E}">
        <p14:creationId xmlns:p14="http://schemas.microsoft.com/office/powerpoint/2010/main" val="209626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1D0AC1-9E77-403C-BD4A-A844836F515D}" type="slidenum">
              <a:rPr lang="zh-CN" altLang="en-US" smtClean="0"/>
              <a:t>13</a:t>
            </a:fld>
            <a:endParaRPr lang="zh-CN" altLang="en-US"/>
          </a:p>
        </p:txBody>
      </p:sp>
    </p:spTree>
    <p:extLst>
      <p:ext uri="{BB962C8B-B14F-4D97-AF65-F5344CB8AC3E}">
        <p14:creationId xmlns:p14="http://schemas.microsoft.com/office/powerpoint/2010/main" val="3803711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address this problem, RDMA hardware stack is becoming prevalent in DCN.</a:t>
            </a:r>
          </a:p>
          <a:p>
            <a:endParaRPr kumimoji="1" lang="en-US" altLang="zh-CN" dirty="0"/>
          </a:p>
          <a:p>
            <a:r>
              <a:rPr kumimoji="1" lang="en-US" altLang="zh-CN" dirty="0"/>
              <a:t>Compared to TCP/IP, RDMA offers very low and stable latency, high throughput, and very low CPU utilization. With such high-performance, RDMA has been widely deployed in DCN such as in Microsoft.</a:t>
            </a:r>
          </a:p>
          <a:p>
            <a:endParaRPr kumimoji="1" lang="en-US" altLang="zh-CN" dirty="0"/>
          </a:p>
          <a:p>
            <a:r>
              <a:rPr kumimoji="1" lang="en-US" altLang="zh-CN" dirty="0"/>
              <a:t>Actually, the ultra-performance of RDMA comes from implementing the whole network stack in the NIC. As such, the stack processing is done by dedicated high-performance NIC hardware, without involving CPU and OS kernel (which contributes the most performance variance), and directly send/receive data from/to application buffer through NIC.   </a:t>
            </a:r>
            <a:endParaRPr kumimoji="1" lang="zh-CN" altLang="en-US" dirty="0"/>
          </a:p>
        </p:txBody>
      </p:sp>
      <p:sp>
        <p:nvSpPr>
          <p:cNvPr id="4" name="灯片编号占位符 3"/>
          <p:cNvSpPr>
            <a:spLocks noGrp="1"/>
          </p:cNvSpPr>
          <p:nvPr>
            <p:ph type="sldNum" sz="quarter" idx="5"/>
          </p:nvPr>
        </p:nvSpPr>
        <p:spPr/>
        <p:txBody>
          <a:bodyPr/>
          <a:lstStyle/>
          <a:p>
            <a:fld id="{341D0AC1-9E77-403C-BD4A-A844836F515D}" type="slidenum">
              <a:rPr lang="zh-CN" altLang="en-US" smtClean="0"/>
              <a:t>2</a:t>
            </a:fld>
            <a:endParaRPr lang="zh-CN" altLang="en-US"/>
          </a:p>
        </p:txBody>
      </p:sp>
    </p:spTree>
    <p:extLst>
      <p:ext uri="{BB962C8B-B14F-4D97-AF65-F5344CB8AC3E}">
        <p14:creationId xmlns:p14="http://schemas.microsoft.com/office/powerpoint/2010/main" val="400972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side-effect of offloading network stack on NIC is that we have to maintain massive states on RDMA NIC for stack processing. </a:t>
            </a:r>
          </a:p>
          <a:p>
            <a:endParaRPr lang="en-US" dirty="0"/>
          </a:p>
          <a:p>
            <a:r>
              <a:rPr lang="en-US" dirty="0"/>
              <a:t>Specifically, for each RDMA connection, the NIC needs to maintain memory-access related states, including page size, WQ length, etc., and networking related states, such as </a:t>
            </a:r>
            <a:r>
              <a:rPr lang="en-US" dirty="0" err="1"/>
              <a:t>congestin</a:t>
            </a:r>
            <a:r>
              <a:rPr lang="en-US" dirty="0"/>
              <a:t> window, </a:t>
            </a:r>
            <a:r>
              <a:rPr lang="en-US" dirty="0" err="1"/>
              <a:t>recv</a:t>
            </a:r>
            <a:r>
              <a:rPr lang="en-US" dirty="0"/>
              <a:t> next sequence, IP address.</a:t>
            </a:r>
          </a:p>
          <a:p>
            <a:endParaRPr lang="en-US" dirty="0"/>
          </a:p>
          <a:p>
            <a:r>
              <a:rPr lang="en-US" dirty="0"/>
              <a:t>This figure illustrates the states that an RDMA NIC needs to maintain for stack processing for one connection. In practice, an RDMA connection is operated based on a queue pair, and its states are wrapped in a data structure called queue pair context. Such queue pair context is growing larger and larger, as the stack functionalities become more complicated, for example, for MLX4, the QP context is 256B.  </a:t>
            </a:r>
          </a:p>
        </p:txBody>
      </p:sp>
      <p:sp>
        <p:nvSpPr>
          <p:cNvPr id="4" name="Slide Number Placeholder 3"/>
          <p:cNvSpPr>
            <a:spLocks noGrp="1"/>
          </p:cNvSpPr>
          <p:nvPr>
            <p:ph type="sldNum" sz="quarter" idx="10"/>
          </p:nvPr>
        </p:nvSpPr>
        <p:spPr/>
        <p:txBody>
          <a:bodyPr/>
          <a:lstStyle/>
          <a:p>
            <a:fld id="{1A094754-5F40-4245-AED9-A8566F3000EE}" type="slidenum">
              <a:rPr lang="en-US" smtClean="0"/>
              <a:t>3</a:t>
            </a:fld>
            <a:endParaRPr lang="en-US"/>
          </a:p>
        </p:txBody>
      </p:sp>
    </p:spTree>
    <p:extLst>
      <p:ext uri="{BB962C8B-B14F-4D97-AF65-F5344CB8AC3E}">
        <p14:creationId xmlns:p14="http://schemas.microsoft.com/office/powerpoint/2010/main" val="117668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offloading network stack gives RDMA ultra-high-performance, the connection states limit RDMA NIC’s scalability. </a:t>
            </a:r>
          </a:p>
          <a:p>
            <a:endParaRPr lang="en-US" dirty="0"/>
          </a:p>
          <a:p>
            <a:r>
              <a:rPr lang="en-US" dirty="0"/>
              <a:t>Specifically, different from the DRAM on the host, the NIC on-chip memory is very scarce. Therefore, the NIC memory often serves as a cache for connection states. And the whole states of all connections are stored in the host memory when there are too many connections for the NIC memory.</a:t>
            </a:r>
          </a:p>
          <a:p>
            <a:endParaRPr lang="en-US" dirty="0"/>
          </a:p>
          <a:p>
            <a:r>
              <a:rPr lang="en-US" dirty="0"/>
              <a:t>Consequently, the RDMA NIC performance drops a lot when there are too many concurrent connections. Specifically, many connections states are missed on the NIC. W</a:t>
            </a:r>
            <a:r>
              <a:rPr lang="en-US" altLang="zh-CN" dirty="0"/>
              <a:t>hen receiving or sending data belong to those connections whose states are not on the NIC, the NIC has to fetch states from the host memory, typically through PCIe bus. Before the states have been fetched, the stack processing needs to stall since it does not know how to process. Under such condition, the PCIe latency becomes the performance bottleneck.</a:t>
            </a:r>
          </a:p>
          <a:p>
            <a:endParaRPr lang="en-US" altLang="zh-CN" dirty="0"/>
          </a:p>
          <a:p>
            <a:r>
              <a:rPr lang="en-US" altLang="zh-CN" dirty="0"/>
              <a:t>This figure shows our measurement results on MLX4 100G RDMA NIC. We use multiple client RNICs WRITE to one server RNIC using multiple concurrent connections. Results show that when the # of concurrent connections grow beyond 280, the overall throughput drops dramatically, and converge to only about ¼ of the maximum throughput. Meanwhile, we monitored on the server’s PCIe bus and find the number of PCIe read events suddenly grows. This verifies that the NIC is frequently fetching states from the host memory.  </a:t>
            </a:r>
          </a:p>
          <a:p>
            <a:endParaRPr lang="en-US" dirty="0"/>
          </a:p>
          <a:p>
            <a:endParaRPr lang="en-US" dirty="0"/>
          </a:p>
        </p:txBody>
      </p:sp>
      <p:sp>
        <p:nvSpPr>
          <p:cNvPr id="4" name="Slide Number Placeholder 3"/>
          <p:cNvSpPr>
            <a:spLocks noGrp="1"/>
          </p:cNvSpPr>
          <p:nvPr>
            <p:ph type="sldNum" sz="quarter" idx="10"/>
          </p:nvPr>
        </p:nvSpPr>
        <p:spPr/>
        <p:txBody>
          <a:bodyPr/>
          <a:lstStyle/>
          <a:p>
            <a:fld id="{1A094754-5F40-4245-AED9-A8566F3000EE}" type="slidenum">
              <a:rPr lang="en-US" smtClean="0"/>
              <a:t>4</a:t>
            </a:fld>
            <a:endParaRPr lang="en-US"/>
          </a:p>
        </p:txBody>
      </p:sp>
    </p:spTree>
    <p:extLst>
      <p:ext uri="{BB962C8B-B14F-4D97-AF65-F5344CB8AC3E}">
        <p14:creationId xmlns:p14="http://schemas.microsoft.com/office/powerpoint/2010/main" val="16001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we know that RNIC has performance problem under high concurrency, which is due to connection states miss.</a:t>
            </a:r>
          </a:p>
          <a:p>
            <a:endParaRPr kumimoji="1" lang="en-US" altLang="zh-CN" dirty="0"/>
          </a:p>
          <a:p>
            <a:r>
              <a:rPr kumimoji="1" lang="en-US" altLang="zh-CN" dirty="0"/>
              <a:t>But, current applications do require RNIC has high performance under high concurrency.</a:t>
            </a:r>
          </a:p>
          <a:p>
            <a:r>
              <a:rPr kumimoji="1" lang="en-US" altLang="zh-CN" dirty="0"/>
              <a:t>To name a few such applications, for example, distributed machine learning system is very popular now. In such systems, the parameter servers need to frequently exchange parameters and gradients with many worker nodes. The communication speed is very critical to the whole system’s performance.</a:t>
            </a:r>
          </a:p>
          <a:p>
            <a:endParaRPr kumimoji="1" lang="en-US" altLang="zh-CN" dirty="0"/>
          </a:p>
          <a:p>
            <a:r>
              <a:rPr kumimoji="1" lang="en-US" altLang="zh-CN" dirty="0"/>
              <a:t>Another example, in web-search back-end services, a search task is distributed to many document lookup nodes. The lookup nodes concurrently search the result, and then the results are collected and aggregated by a few aggregator nodes, then rendered to the user. In such architecture, the aggregator needs to communicate with many lookup nodes efficiently.</a:t>
            </a:r>
          </a:p>
          <a:p>
            <a:endParaRPr kumimoji="1" lang="en-US" altLang="zh-CN" dirty="0"/>
          </a:p>
          <a:p>
            <a:r>
              <a:rPr kumimoji="1" lang="en-US" altLang="zh-CN" dirty="0"/>
              <a:t>Therefore, when applying RDMA for these application, the applications have to be very careful and often have very constrained usage on the RDMA verbs, thus to avoid or mitigate the impact of the RNIC scalability issue. For example, to support multiple connections, they use large memory pages, xxx, or even.</a:t>
            </a:r>
          </a:p>
          <a:p>
            <a:r>
              <a:rPr kumimoji="1" lang="en-US" altLang="zh-CN" dirty="0"/>
              <a:t>But till now, the RNIC scalability problem has not been solved.</a:t>
            </a:r>
          </a:p>
          <a:p>
            <a:endParaRPr kumimoji="1" lang="en-US" altLang="zh-CN" dirty="0"/>
          </a:p>
          <a:p>
            <a:r>
              <a:rPr kumimoji="1" lang="en-US" altLang="zh-CN" dirty="0"/>
              <a:t>In this work we try to directly tackle the problem</a:t>
            </a:r>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41D0AC1-9E77-403C-BD4A-A844836F515D}" type="slidenum">
              <a:rPr lang="zh-CN" altLang="en-US" smtClean="0"/>
              <a:t>5</a:t>
            </a:fld>
            <a:endParaRPr lang="zh-CN" altLang="en-US"/>
          </a:p>
        </p:txBody>
      </p:sp>
    </p:spTree>
    <p:extLst>
      <p:ext uri="{BB962C8B-B14F-4D97-AF65-F5344CB8AC3E}">
        <p14:creationId xmlns:p14="http://schemas.microsoft.com/office/powerpoint/2010/main" val="106565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work, we try to solve this dilemma by </a:t>
            </a:r>
            <a:r>
              <a:rPr kumimoji="1" lang="en-US" altLang="zh-CN" dirty="0" err="1"/>
              <a:t>StaR</a:t>
            </a:r>
            <a:r>
              <a:rPr kumimoji="1" lang="en-US" altLang="zh-CN" dirty="0"/>
              <a:t>, which offloads the network stack on RNIC, but makes the RNIC to be still stateless.</a:t>
            </a:r>
          </a:p>
          <a:p>
            <a:endParaRPr kumimoji="1" lang="en-US" altLang="zh-CN" dirty="0"/>
          </a:p>
          <a:p>
            <a:r>
              <a:rPr kumimoji="1" lang="en-US" altLang="zh-CN" dirty="0"/>
              <a:t>This may sound impossible at the first time. Our trick is to move the stack states to the other side.</a:t>
            </a:r>
          </a:p>
          <a:p>
            <a:endParaRPr kumimoji="1" lang="zh-CN" altLang="en-US" dirty="0"/>
          </a:p>
        </p:txBody>
      </p:sp>
      <p:sp>
        <p:nvSpPr>
          <p:cNvPr id="4" name="灯片编号占位符 3"/>
          <p:cNvSpPr>
            <a:spLocks noGrp="1"/>
          </p:cNvSpPr>
          <p:nvPr>
            <p:ph type="sldNum" sz="quarter" idx="5"/>
          </p:nvPr>
        </p:nvSpPr>
        <p:spPr/>
        <p:txBody>
          <a:bodyPr/>
          <a:lstStyle/>
          <a:p>
            <a:fld id="{341D0AC1-9E77-403C-BD4A-A844836F515D}" type="slidenum">
              <a:rPr lang="zh-CN" altLang="en-US" smtClean="0"/>
              <a:t>6</a:t>
            </a:fld>
            <a:endParaRPr lang="zh-CN" altLang="en-US"/>
          </a:p>
        </p:txBody>
      </p:sp>
    </p:spTree>
    <p:extLst>
      <p:ext uri="{BB962C8B-B14F-4D97-AF65-F5344CB8AC3E}">
        <p14:creationId xmlns:p14="http://schemas.microsoft.com/office/powerpoint/2010/main" val="3290148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1D0AC1-9E77-403C-BD4A-A844836F515D}" type="slidenum">
              <a:rPr lang="zh-CN" altLang="en-US" smtClean="0"/>
              <a:t>7</a:t>
            </a:fld>
            <a:endParaRPr lang="zh-CN" altLang="en-US"/>
          </a:p>
        </p:txBody>
      </p:sp>
    </p:spTree>
    <p:extLst>
      <p:ext uri="{BB962C8B-B14F-4D97-AF65-F5344CB8AC3E}">
        <p14:creationId xmlns:p14="http://schemas.microsoft.com/office/powerpoint/2010/main" val="1027980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1D0AC1-9E77-403C-BD4A-A844836F515D}" type="slidenum">
              <a:rPr lang="zh-CN" altLang="en-US" smtClean="0"/>
              <a:t>8</a:t>
            </a:fld>
            <a:endParaRPr lang="zh-CN" altLang="en-US"/>
          </a:p>
        </p:txBody>
      </p:sp>
    </p:spTree>
    <p:extLst>
      <p:ext uri="{BB962C8B-B14F-4D97-AF65-F5344CB8AC3E}">
        <p14:creationId xmlns:p14="http://schemas.microsoft.com/office/powerpoint/2010/main" val="2258547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41D0AC1-9E77-403C-BD4A-A844836F515D}" type="slidenum">
              <a:rPr lang="zh-CN" altLang="en-US" smtClean="0"/>
              <a:t>9</a:t>
            </a:fld>
            <a:endParaRPr lang="zh-CN" altLang="en-US"/>
          </a:p>
        </p:txBody>
      </p:sp>
    </p:spTree>
    <p:extLst>
      <p:ext uri="{BB962C8B-B14F-4D97-AF65-F5344CB8AC3E}">
        <p14:creationId xmlns:p14="http://schemas.microsoft.com/office/powerpoint/2010/main" val="852971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2400">
                <a:latin typeface="Helvetica" panose="020B06040202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lvl1pPr>
              <a:defRPr>
                <a:latin typeface="Helvetica" panose="020B0604020202030204" pitchFamily="34" charset="0"/>
              </a:defRPr>
            </a:lvl1pPr>
          </a:lstStyle>
          <a:p>
            <a:fld id="{8AF14F6A-AF51-4733-B6E8-6016D840B070}" type="datetime1">
              <a:rPr lang="zh-CN" altLang="en-US" smtClean="0"/>
              <a:pPr/>
              <a:t>2019/8/17</a:t>
            </a:fld>
            <a:endParaRPr lang="zh-CN" altLang="en-US"/>
          </a:p>
        </p:txBody>
      </p:sp>
      <p:sp>
        <p:nvSpPr>
          <p:cNvPr id="6" name="灯片编号占位符 5"/>
          <p:cNvSpPr>
            <a:spLocks noGrp="1"/>
          </p:cNvSpPr>
          <p:nvPr>
            <p:ph type="sldNum" sz="quarter" idx="12"/>
          </p:nvPr>
        </p:nvSpPr>
        <p:spPr/>
        <p:txBody>
          <a:bodyPr/>
          <a:lstStyle>
            <a:lvl1pPr>
              <a:defRPr>
                <a:latin typeface="Helvetica" panose="020B0604020202030204" pitchFamily="34" charset="0"/>
              </a:defRPr>
            </a:lvl1pPr>
          </a:lstStyle>
          <a:p>
            <a:fld id="{F210D295-9B15-4757-888B-4FDF115DEA16}" type="slidenum">
              <a:rPr lang="zh-CN" altLang="en-US" smtClean="0"/>
              <a:pPr/>
              <a:t>‹#›</a:t>
            </a:fld>
            <a:endParaRPr lang="zh-CN" altLang="en-US"/>
          </a:p>
        </p:txBody>
      </p:sp>
      <p:sp>
        <p:nvSpPr>
          <p:cNvPr id="2" name="标题 1"/>
          <p:cNvSpPr>
            <a:spLocks noGrp="1"/>
          </p:cNvSpPr>
          <p:nvPr>
            <p:ph type="ctrTitle"/>
          </p:nvPr>
        </p:nvSpPr>
        <p:spPr>
          <a:xfrm>
            <a:off x="1524000" y="1122363"/>
            <a:ext cx="9144000" cy="2387600"/>
          </a:xfrm>
        </p:spPr>
        <p:txBody>
          <a:bodyPr anchor="b"/>
          <a:lstStyle>
            <a:lvl1pPr algn="ctr">
              <a:defRPr sz="6000">
                <a:latin typeface="Helvetica" panose="020B060402020203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3733620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5887AD0-414D-4D6B-9E55-1313D8C669A9}" type="datetime1">
              <a:rPr lang="zh-CN" altLang="en-US" smtClean="0"/>
              <a:pPr/>
              <a:t>2019/8/17</a:t>
            </a:fld>
            <a:endParaRPr lang="zh-CN" altLang="en-US"/>
          </a:p>
        </p:txBody>
      </p:sp>
      <p:sp>
        <p:nvSpPr>
          <p:cNvPr id="8" name="灯片编号占位符 7"/>
          <p:cNvSpPr>
            <a:spLocks noGrp="1"/>
          </p:cNvSpPr>
          <p:nvPr>
            <p:ph type="sldNum" sz="quarter" idx="11"/>
          </p:nvPr>
        </p:nvSpPr>
        <p:spPr/>
        <p:txBody>
          <a:bodyPr/>
          <a:lstStyle/>
          <a:p>
            <a:fld id="{F210D295-9B15-4757-888B-4FDF115DEA16}" type="slidenum">
              <a:rPr lang="zh-CN" altLang="en-US" smtClean="0"/>
              <a:pPr/>
              <a:t>‹#›</a:t>
            </a:fld>
            <a:endParaRPr lang="zh-CN" altLang="en-US"/>
          </a:p>
        </p:txBody>
      </p:sp>
    </p:spTree>
    <p:extLst>
      <p:ext uri="{BB962C8B-B14F-4D97-AF65-F5344CB8AC3E}">
        <p14:creationId xmlns:p14="http://schemas.microsoft.com/office/powerpoint/2010/main" val="1846443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5887AD0-414D-4D6B-9E55-1313D8C669A9}" type="datetime1">
              <a:rPr lang="zh-CN" altLang="en-US" smtClean="0"/>
              <a:pPr/>
              <a:t>2019/8/17</a:t>
            </a:fld>
            <a:endParaRPr lang="zh-CN" altLang="en-US"/>
          </a:p>
        </p:txBody>
      </p:sp>
      <p:sp>
        <p:nvSpPr>
          <p:cNvPr id="8" name="灯片编号占位符 7"/>
          <p:cNvSpPr>
            <a:spLocks noGrp="1"/>
          </p:cNvSpPr>
          <p:nvPr>
            <p:ph type="sldNum" sz="quarter" idx="11"/>
          </p:nvPr>
        </p:nvSpPr>
        <p:spPr/>
        <p:txBody>
          <a:bodyPr/>
          <a:lstStyle/>
          <a:p>
            <a:fld id="{F210D295-9B15-4757-888B-4FDF115DEA16}" type="slidenum">
              <a:rPr lang="zh-CN" altLang="en-US" smtClean="0"/>
              <a:pPr/>
              <a:t>‹#›</a:t>
            </a:fld>
            <a:endParaRPr lang="zh-CN" altLang="en-US"/>
          </a:p>
        </p:txBody>
      </p:sp>
    </p:spTree>
    <p:extLst>
      <p:ext uri="{BB962C8B-B14F-4D97-AF65-F5344CB8AC3E}">
        <p14:creationId xmlns:p14="http://schemas.microsoft.com/office/powerpoint/2010/main" val="2954067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D6D8082F-5945-4EF8-9289-88FE3B04ED15}" type="datetime1">
              <a:rPr lang="zh-CN" altLang="en-US" smtClean="0"/>
              <a:t>2019/8/17</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210D295-9B15-4757-888B-4FDF115DEA16}" type="slidenum">
              <a:rPr lang="zh-CN" altLang="en-US" smtClean="0"/>
              <a:t>‹#›</a:t>
            </a:fld>
            <a:endParaRPr lang="zh-CN" altLang="en-US"/>
          </a:p>
        </p:txBody>
      </p:sp>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Tree>
    <p:extLst>
      <p:ext uri="{BB962C8B-B14F-4D97-AF65-F5344CB8AC3E}">
        <p14:creationId xmlns:p14="http://schemas.microsoft.com/office/powerpoint/2010/main" val="2698512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p>
            <a:fld id="{377F4D32-47A2-4336-B50B-0C88FA0544CB}" type="datetime1">
              <a:rPr lang="zh-CN" altLang="en-US" smtClean="0"/>
              <a:t>2019/8/17</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210D295-9B15-4757-888B-4FDF115DEA16}" type="slidenum">
              <a:rPr lang="zh-CN" altLang="en-US" smtClean="0"/>
              <a:t>‹#›</a:t>
            </a:fld>
            <a:endParaRPr lang="zh-CN" altLang="en-US"/>
          </a:p>
        </p:txBody>
      </p:sp>
      <p:sp>
        <p:nvSpPr>
          <p:cNvPr id="7" name="内容占位符 2"/>
          <p:cNvSpPr>
            <a:spLocks noGrp="1"/>
          </p:cNvSpPr>
          <p:nvPr>
            <p:ph idx="1"/>
          </p:nvPr>
        </p:nvSpPr>
        <p:spPr>
          <a:xfrm>
            <a:off x="838200" y="1124607"/>
            <a:ext cx="10515600" cy="4910329"/>
          </a:xfrm>
        </p:spPr>
        <p:txBody>
          <a:bodyPr/>
          <a:lstStyle>
            <a:lvl1pPr marL="450850" indent="-450850">
              <a:buClr>
                <a:srgbClr val="00007D"/>
              </a:buClr>
              <a:buSzPct val="90000"/>
              <a:defRPr>
                <a:latin typeface="微软雅黑" panose="020B0503020204020204" pitchFamily="34" charset="-122"/>
                <a:ea typeface="微软雅黑" panose="020B0503020204020204" pitchFamily="34" charset="-122"/>
              </a:defRPr>
            </a:lvl1pPr>
            <a:lvl2pPr marL="900113" indent="-450850">
              <a:lnSpc>
                <a:spcPct val="130000"/>
              </a:lnSpc>
              <a:buClr>
                <a:srgbClr val="9999CC"/>
              </a:buClr>
              <a:buSzPct val="80000"/>
              <a:buFont typeface="Wingdings" pitchFamily="2" charset="2"/>
              <a:buChar char=""/>
              <a:defRPr>
                <a:latin typeface="微软雅黑" panose="020B0503020204020204" pitchFamily="34" charset="-122"/>
                <a:ea typeface="微软雅黑" panose="020B0503020204020204" pitchFamily="34" charset="-122"/>
              </a:defRPr>
            </a:lvl2pPr>
            <a:lvl3pPr marL="1350000" indent="-450000">
              <a:lnSpc>
                <a:spcPct val="130000"/>
              </a:lnSpc>
              <a:buSzPct val="80000"/>
              <a:defRPr baseline="0">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22482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dirty="0"/>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22DD80-CBA9-45DD-9900-2AD0432C46AF}" type="datetime1">
              <a:rPr lang="zh-CN" altLang="en-US" smtClean="0"/>
              <a:t>2019/8/17</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210D295-9B15-4757-888B-4FDF115DEA16}" type="slidenum">
              <a:rPr lang="zh-CN" altLang="en-US" smtClean="0"/>
              <a:t>‹#›</a:t>
            </a:fld>
            <a:endParaRPr lang="zh-CN" altLang="en-US"/>
          </a:p>
        </p:txBody>
      </p:sp>
    </p:spTree>
    <p:extLst>
      <p:ext uri="{BB962C8B-B14F-4D97-AF65-F5344CB8AC3E}">
        <p14:creationId xmlns:p14="http://schemas.microsoft.com/office/powerpoint/2010/main" val="951871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90C0965-7F03-43CE-816C-1840F8D9DADD}" type="datetime1">
              <a:rPr lang="zh-CN" altLang="en-US" smtClean="0"/>
              <a:t>2019/8/17</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F210D295-9B15-4757-888B-4FDF115DEA16}" type="slidenum">
              <a:rPr lang="zh-CN" altLang="en-US" smtClean="0"/>
              <a:t>‹#›</a:t>
            </a:fld>
            <a:endParaRPr lang="zh-CN" altLang="en-US"/>
          </a:p>
        </p:txBody>
      </p:sp>
    </p:spTree>
    <p:extLst>
      <p:ext uri="{BB962C8B-B14F-4D97-AF65-F5344CB8AC3E}">
        <p14:creationId xmlns:p14="http://schemas.microsoft.com/office/powerpoint/2010/main" val="70098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A1C0F24-2400-425F-8938-410B08429A14}" type="datetime1">
              <a:rPr lang="zh-CN" altLang="en-US" smtClean="0"/>
              <a:t>2019/8/17</a:t>
            </a:fld>
            <a:endParaRPr lang="zh-CN" altLang="en-US"/>
          </a:p>
        </p:txBody>
      </p:sp>
      <p:sp>
        <p:nvSpPr>
          <p:cNvPr id="8" name="页脚占位符 7"/>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F210D295-9B15-4757-888B-4FDF115DEA16}" type="slidenum">
              <a:rPr lang="zh-CN" altLang="en-US" smtClean="0"/>
              <a:t>‹#›</a:t>
            </a:fld>
            <a:endParaRPr lang="zh-CN" altLang="en-US"/>
          </a:p>
        </p:txBody>
      </p:sp>
    </p:spTree>
    <p:extLst>
      <p:ext uri="{BB962C8B-B14F-4D97-AF65-F5344CB8AC3E}">
        <p14:creationId xmlns:p14="http://schemas.microsoft.com/office/powerpoint/2010/main" val="649599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B8D61EF-3981-4482-B878-DEDFF3DE43B0}" type="datetime1">
              <a:rPr lang="zh-CN" altLang="en-US" smtClean="0"/>
              <a:t>2019/8/17</a:t>
            </a:fld>
            <a:endParaRPr lang="zh-CN" altLang="en-US"/>
          </a:p>
        </p:txBody>
      </p:sp>
      <p:sp>
        <p:nvSpPr>
          <p:cNvPr id="4" name="页脚占位符 3"/>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F210D295-9B15-4757-888B-4FDF115DEA16}" type="slidenum">
              <a:rPr lang="zh-CN" altLang="en-US" smtClean="0"/>
              <a:t>‹#›</a:t>
            </a:fld>
            <a:endParaRPr lang="zh-CN" altLang="en-US"/>
          </a:p>
        </p:txBody>
      </p:sp>
    </p:spTree>
    <p:extLst>
      <p:ext uri="{BB962C8B-B14F-4D97-AF65-F5344CB8AC3E}">
        <p14:creationId xmlns:p14="http://schemas.microsoft.com/office/powerpoint/2010/main" val="1281180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473D228-77AA-4515-996C-E52786514C32}" type="datetime1">
              <a:rPr lang="zh-CN" altLang="en-US" smtClean="0"/>
              <a:t>2019/8/17</a:t>
            </a:fld>
            <a:endParaRPr lang="zh-CN" altLang="en-US"/>
          </a:p>
        </p:txBody>
      </p:sp>
      <p:sp>
        <p:nvSpPr>
          <p:cNvPr id="3" name="页脚占位符 2"/>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F210D295-9B15-4757-888B-4FDF115DEA16}" type="slidenum">
              <a:rPr lang="zh-CN" altLang="en-US" smtClean="0"/>
              <a:t>‹#›</a:t>
            </a:fld>
            <a:endParaRPr lang="zh-CN" altLang="en-US"/>
          </a:p>
        </p:txBody>
      </p:sp>
    </p:spTree>
    <p:extLst>
      <p:ext uri="{BB962C8B-B14F-4D97-AF65-F5344CB8AC3E}">
        <p14:creationId xmlns:p14="http://schemas.microsoft.com/office/powerpoint/2010/main" val="1475192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C1F6A3-0DE6-44E7-85E8-ABFC0319E046}" type="datetime1">
              <a:rPr lang="zh-CN" altLang="en-US" smtClean="0"/>
              <a:t>2019/8/17</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F210D295-9B15-4757-888B-4FDF115DEA16}" type="slidenum">
              <a:rPr lang="zh-CN" altLang="en-US" smtClean="0"/>
              <a:t>‹#›</a:t>
            </a:fld>
            <a:endParaRPr lang="zh-CN" altLang="en-US"/>
          </a:p>
        </p:txBody>
      </p:sp>
    </p:spTree>
    <p:extLst>
      <p:ext uri="{BB962C8B-B14F-4D97-AF65-F5344CB8AC3E}">
        <p14:creationId xmlns:p14="http://schemas.microsoft.com/office/powerpoint/2010/main" val="4086656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Helvetica" panose="020B0604020202030204" pitchFamily="34" charset="0"/>
                <a:ea typeface="微软雅黑" panose="020B0503020204020204" pitchFamily="34" charset="-122"/>
              </a:defRPr>
            </a:lvl1pPr>
          </a:lstStyle>
          <a:p>
            <a:r>
              <a:rPr lang="zh-CN" altLang="en-US" dirty="0"/>
              <a:t>单击此处编辑母版标题样式</a:t>
            </a:r>
          </a:p>
        </p:txBody>
      </p:sp>
      <p:sp>
        <p:nvSpPr>
          <p:cNvPr id="7" name="内容占位符 2"/>
          <p:cNvSpPr>
            <a:spLocks noGrp="1"/>
          </p:cNvSpPr>
          <p:nvPr>
            <p:ph idx="1"/>
          </p:nvPr>
        </p:nvSpPr>
        <p:spPr>
          <a:xfrm>
            <a:off x="838200" y="1435100"/>
            <a:ext cx="10515600" cy="4599835"/>
          </a:xfrm>
        </p:spPr>
        <p:txBody>
          <a:bodyPr/>
          <a:lstStyle>
            <a:lvl1pPr marL="450850" indent="-450850">
              <a:buClr>
                <a:srgbClr val="00007D"/>
              </a:buClr>
              <a:buSzPct val="90000"/>
              <a:defRPr>
                <a:latin typeface="Helvetica" panose="020B0604020202030204" pitchFamily="34" charset="0"/>
                <a:ea typeface="微软雅黑" panose="020B0503020204020204" pitchFamily="34" charset="-122"/>
              </a:defRPr>
            </a:lvl1pPr>
            <a:lvl2pPr marL="900113" indent="-450850">
              <a:lnSpc>
                <a:spcPct val="130000"/>
              </a:lnSpc>
              <a:buClr>
                <a:srgbClr val="9999CC"/>
              </a:buClr>
              <a:buSzPct val="80000"/>
              <a:buFont typeface="Wingdings" pitchFamily="2" charset="2"/>
              <a:buChar char=""/>
              <a:defRPr>
                <a:latin typeface="Helvetica" panose="020B0604020202030204" pitchFamily="34" charset="0"/>
                <a:ea typeface="微软雅黑" panose="020B0503020204020204" pitchFamily="34" charset="-122"/>
              </a:defRPr>
            </a:lvl2pPr>
            <a:lvl3pPr marL="1350000" indent="-450000">
              <a:lnSpc>
                <a:spcPct val="130000"/>
              </a:lnSpc>
              <a:buSzPct val="80000"/>
              <a:defRPr baseline="0">
                <a:latin typeface="Helvetica" panose="020B0604020202030204" pitchFamily="34" charset="0"/>
                <a:ea typeface="微软雅黑" panose="020B0503020204020204" pitchFamily="34" charset="-122"/>
              </a:defRPr>
            </a:lvl3pPr>
            <a:lvl4pPr>
              <a:defRPr>
                <a:latin typeface="Helvetica" panose="020B0604020202030204" pitchFamily="34" charset="0"/>
                <a:ea typeface="微软雅黑" panose="020B0503020204020204" pitchFamily="34" charset="-122"/>
              </a:defRPr>
            </a:lvl4pPr>
            <a:lvl5pPr>
              <a:defRPr>
                <a:latin typeface="Helvetica" panose="020B060402020203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nvPr>
        </p:nvSpPr>
        <p:spPr/>
        <p:txBody>
          <a:bodyPr/>
          <a:lstStyle/>
          <a:p>
            <a:fld id="{55887AD0-414D-4D6B-9E55-1313D8C669A9}" type="datetime1">
              <a:rPr lang="zh-CN" altLang="en-US" smtClean="0"/>
              <a:pPr/>
              <a:t>2019/8/17</a:t>
            </a:fld>
            <a:endParaRPr lang="zh-CN" altLang="en-US"/>
          </a:p>
        </p:txBody>
      </p:sp>
      <p:sp>
        <p:nvSpPr>
          <p:cNvPr id="8" name="灯片编号占位符 7"/>
          <p:cNvSpPr>
            <a:spLocks noGrp="1"/>
          </p:cNvSpPr>
          <p:nvPr>
            <p:ph type="sldNum" sz="quarter" idx="11"/>
          </p:nvPr>
        </p:nvSpPr>
        <p:spPr/>
        <p:txBody>
          <a:bodyPr/>
          <a:lstStyle/>
          <a:p>
            <a:fld id="{F210D295-9B15-4757-888B-4FDF115DEA16}" type="slidenum">
              <a:rPr lang="zh-CN" altLang="en-US" smtClean="0"/>
              <a:pPr/>
              <a:t>‹#›</a:t>
            </a:fld>
            <a:endParaRPr lang="zh-CN" altLang="en-US"/>
          </a:p>
        </p:txBody>
      </p:sp>
    </p:spTree>
    <p:extLst>
      <p:ext uri="{BB962C8B-B14F-4D97-AF65-F5344CB8AC3E}">
        <p14:creationId xmlns:p14="http://schemas.microsoft.com/office/powerpoint/2010/main" val="35184201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CDC258-1055-414D-A5C4-95B4A9B8D6BA}" type="datetime1">
              <a:rPr lang="zh-CN" altLang="en-US" smtClean="0"/>
              <a:t>2019/8/17</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F210D295-9B15-4757-888B-4FDF115DEA16}" type="slidenum">
              <a:rPr lang="zh-CN" altLang="en-US" smtClean="0"/>
              <a:t>‹#›</a:t>
            </a:fld>
            <a:endParaRPr lang="zh-CN" altLang="en-US"/>
          </a:p>
        </p:txBody>
      </p:sp>
    </p:spTree>
    <p:extLst>
      <p:ext uri="{BB962C8B-B14F-4D97-AF65-F5344CB8AC3E}">
        <p14:creationId xmlns:p14="http://schemas.microsoft.com/office/powerpoint/2010/main" val="3883292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A106148-BA7A-4A54-B593-C6BA1CE925BD}" type="datetime1">
              <a:rPr lang="zh-CN" altLang="en-US" smtClean="0"/>
              <a:t>2019/8/17</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210D295-9B15-4757-888B-4FDF115DEA16}" type="slidenum">
              <a:rPr lang="zh-CN" altLang="en-US" smtClean="0"/>
              <a:t>‹#›</a:t>
            </a:fld>
            <a:endParaRPr lang="zh-CN" altLang="en-US"/>
          </a:p>
        </p:txBody>
      </p:sp>
    </p:spTree>
    <p:extLst>
      <p:ext uri="{BB962C8B-B14F-4D97-AF65-F5344CB8AC3E}">
        <p14:creationId xmlns:p14="http://schemas.microsoft.com/office/powerpoint/2010/main" val="3609390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5EC3FB-8D42-48D5-A3DB-63FF148E63FA}" type="datetime1">
              <a:rPr lang="zh-CN" altLang="en-US" smtClean="0"/>
              <a:t>2019/8/17</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F210D295-9B15-4757-888B-4FDF115DEA16}" type="slidenum">
              <a:rPr lang="zh-CN" altLang="en-US" smtClean="0"/>
              <a:t>‹#›</a:t>
            </a:fld>
            <a:endParaRPr lang="zh-CN" altLang="en-US"/>
          </a:p>
        </p:txBody>
      </p:sp>
    </p:spTree>
    <p:extLst>
      <p:ext uri="{BB962C8B-B14F-4D97-AF65-F5344CB8AC3E}">
        <p14:creationId xmlns:p14="http://schemas.microsoft.com/office/powerpoint/2010/main" val="84022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atin typeface="Helvetica" panose="020B0604020202030204" pitchFamily="34" charset="0"/>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Helvetica" panose="020B0604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275884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Helvetica" panose="020B0604020202030204" pitchFamily="34" charset="0"/>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latin typeface="Helvetica" panose="020B0604020202030204" pitchFamily="34" charset="0"/>
              </a:defRPr>
            </a:lvl1pPr>
            <a:lvl2pPr>
              <a:defRPr>
                <a:latin typeface="Helvetica" panose="020B0604020202030204" pitchFamily="34" charset="0"/>
              </a:defRPr>
            </a:lvl2pPr>
            <a:lvl3pPr>
              <a:defRPr>
                <a:latin typeface="Helvetica" panose="020B0604020202030204" pitchFamily="34" charset="0"/>
              </a:defRPr>
            </a:lvl3pPr>
            <a:lvl4pPr>
              <a:defRPr>
                <a:latin typeface="Helvetica" panose="020B0604020202030204" pitchFamily="34" charset="0"/>
              </a:defRPr>
            </a:lvl4pPr>
            <a:lvl5pPr>
              <a:defRPr>
                <a:latin typeface="Helvetica" panose="020B060402020203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a:latin typeface="Helvetica" panose="020B0604020202030204" pitchFamily="34" charset="0"/>
              </a:defRPr>
            </a:lvl1pPr>
            <a:lvl2pPr>
              <a:defRPr>
                <a:latin typeface="Helvetica" panose="020B0604020202030204" pitchFamily="34" charset="0"/>
              </a:defRPr>
            </a:lvl2pPr>
            <a:lvl3pPr>
              <a:defRPr>
                <a:latin typeface="Helvetica" panose="020B0604020202030204" pitchFamily="34" charset="0"/>
              </a:defRPr>
            </a:lvl3pPr>
            <a:lvl4pPr>
              <a:defRPr>
                <a:latin typeface="Helvetica" panose="020B0604020202030204" pitchFamily="34" charset="0"/>
              </a:defRPr>
            </a:lvl4pPr>
            <a:lvl5pPr>
              <a:defRPr>
                <a:latin typeface="Helvetica" panose="020B060402020203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7"/>
          <p:cNvSpPr>
            <a:spLocks noGrp="1"/>
          </p:cNvSpPr>
          <p:nvPr>
            <p:ph type="dt" sz="half" idx="10"/>
          </p:nvPr>
        </p:nvSpPr>
        <p:spPr/>
        <p:txBody>
          <a:bodyPr/>
          <a:lstStyle/>
          <a:p>
            <a:fld id="{55887AD0-414D-4D6B-9E55-1313D8C669A9}" type="datetime1">
              <a:rPr lang="zh-CN" altLang="en-US" smtClean="0"/>
              <a:pPr/>
              <a:t>2019/8/17</a:t>
            </a:fld>
            <a:endParaRPr lang="zh-CN" altLang="en-US"/>
          </a:p>
        </p:txBody>
      </p:sp>
      <p:sp>
        <p:nvSpPr>
          <p:cNvPr id="9" name="灯片编号占位符 8"/>
          <p:cNvSpPr>
            <a:spLocks noGrp="1"/>
          </p:cNvSpPr>
          <p:nvPr>
            <p:ph type="sldNum" sz="quarter" idx="11"/>
          </p:nvPr>
        </p:nvSpPr>
        <p:spPr/>
        <p:txBody>
          <a:bodyPr/>
          <a:lstStyle/>
          <a:p>
            <a:fld id="{F210D295-9B15-4757-888B-4FDF115DEA16}" type="slidenum">
              <a:rPr lang="zh-CN" altLang="en-US" smtClean="0"/>
              <a:pPr/>
              <a:t>‹#›</a:t>
            </a:fld>
            <a:endParaRPr lang="zh-CN" altLang="en-US"/>
          </a:p>
        </p:txBody>
      </p:sp>
    </p:spTree>
    <p:extLst>
      <p:ext uri="{BB962C8B-B14F-4D97-AF65-F5344CB8AC3E}">
        <p14:creationId xmlns:p14="http://schemas.microsoft.com/office/powerpoint/2010/main" val="3876049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p:txBody>
          <a:bodyPr/>
          <a:lstStyle/>
          <a:p>
            <a:fld id="{55887AD0-414D-4D6B-9E55-1313D8C669A9}" type="datetime1">
              <a:rPr lang="zh-CN" altLang="en-US" smtClean="0"/>
              <a:pPr/>
              <a:t>2019/8/17</a:t>
            </a:fld>
            <a:endParaRPr lang="zh-CN" altLang="en-US"/>
          </a:p>
        </p:txBody>
      </p:sp>
      <p:sp>
        <p:nvSpPr>
          <p:cNvPr id="11" name="灯片编号占位符 10"/>
          <p:cNvSpPr>
            <a:spLocks noGrp="1"/>
          </p:cNvSpPr>
          <p:nvPr>
            <p:ph type="sldNum" sz="quarter" idx="11"/>
          </p:nvPr>
        </p:nvSpPr>
        <p:spPr/>
        <p:txBody>
          <a:bodyPr/>
          <a:lstStyle/>
          <a:p>
            <a:fld id="{F210D295-9B15-4757-888B-4FDF115DEA16}" type="slidenum">
              <a:rPr lang="zh-CN" altLang="en-US" smtClean="0"/>
              <a:pPr/>
              <a:t>‹#›</a:t>
            </a:fld>
            <a:endParaRPr lang="zh-CN" altLang="en-US"/>
          </a:p>
        </p:txBody>
      </p:sp>
    </p:spTree>
    <p:extLst>
      <p:ext uri="{BB962C8B-B14F-4D97-AF65-F5344CB8AC3E}">
        <p14:creationId xmlns:p14="http://schemas.microsoft.com/office/powerpoint/2010/main" val="1003635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Helvetica" panose="020B0604020202030204" pitchFamily="34" charset="0"/>
              </a:defRPr>
            </a:lvl1pPr>
          </a:lstStyle>
          <a:p>
            <a:r>
              <a:rPr lang="zh-CN" altLang="en-US"/>
              <a:t>单击此处编辑母版标题样式</a:t>
            </a:r>
          </a:p>
        </p:txBody>
      </p:sp>
      <p:sp>
        <p:nvSpPr>
          <p:cNvPr id="6" name="日期占位符 5"/>
          <p:cNvSpPr>
            <a:spLocks noGrp="1"/>
          </p:cNvSpPr>
          <p:nvPr>
            <p:ph type="dt" sz="half" idx="10"/>
          </p:nvPr>
        </p:nvSpPr>
        <p:spPr/>
        <p:txBody>
          <a:bodyPr/>
          <a:lstStyle/>
          <a:p>
            <a:fld id="{55887AD0-414D-4D6B-9E55-1313D8C669A9}" type="datetime1">
              <a:rPr lang="zh-CN" altLang="en-US" smtClean="0"/>
              <a:pPr/>
              <a:t>2019/8/17</a:t>
            </a:fld>
            <a:endParaRPr lang="zh-CN" altLang="en-US"/>
          </a:p>
        </p:txBody>
      </p:sp>
      <p:sp>
        <p:nvSpPr>
          <p:cNvPr id="7" name="灯片编号占位符 6"/>
          <p:cNvSpPr>
            <a:spLocks noGrp="1"/>
          </p:cNvSpPr>
          <p:nvPr>
            <p:ph type="sldNum" sz="quarter" idx="11"/>
          </p:nvPr>
        </p:nvSpPr>
        <p:spPr/>
        <p:txBody>
          <a:bodyPr/>
          <a:lstStyle/>
          <a:p>
            <a:fld id="{F210D295-9B15-4757-888B-4FDF115DEA16}" type="slidenum">
              <a:rPr lang="zh-CN" altLang="en-US" smtClean="0"/>
              <a:pPr/>
              <a:t>‹#›</a:t>
            </a:fld>
            <a:endParaRPr lang="zh-CN" altLang="en-US"/>
          </a:p>
        </p:txBody>
      </p:sp>
    </p:spTree>
    <p:extLst>
      <p:ext uri="{BB962C8B-B14F-4D97-AF65-F5344CB8AC3E}">
        <p14:creationId xmlns:p14="http://schemas.microsoft.com/office/powerpoint/2010/main" val="213045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55887AD0-414D-4D6B-9E55-1313D8C669A9}" type="datetime1">
              <a:rPr lang="zh-CN" altLang="en-US" smtClean="0"/>
              <a:pPr/>
              <a:t>2019/8/17</a:t>
            </a:fld>
            <a:endParaRPr lang="zh-CN" altLang="en-US"/>
          </a:p>
        </p:txBody>
      </p:sp>
      <p:sp>
        <p:nvSpPr>
          <p:cNvPr id="6" name="灯片编号占位符 5"/>
          <p:cNvSpPr>
            <a:spLocks noGrp="1"/>
          </p:cNvSpPr>
          <p:nvPr>
            <p:ph type="sldNum" sz="quarter" idx="11"/>
          </p:nvPr>
        </p:nvSpPr>
        <p:spPr/>
        <p:txBody>
          <a:bodyPr/>
          <a:lstStyle/>
          <a:p>
            <a:fld id="{F210D295-9B15-4757-888B-4FDF115DEA16}" type="slidenum">
              <a:rPr lang="zh-CN" altLang="en-US" smtClean="0"/>
              <a:pPr/>
              <a:t>‹#›</a:t>
            </a:fld>
            <a:endParaRPr lang="zh-CN" altLang="en-US"/>
          </a:p>
        </p:txBody>
      </p:sp>
    </p:spTree>
    <p:extLst>
      <p:ext uri="{BB962C8B-B14F-4D97-AF65-F5344CB8AC3E}">
        <p14:creationId xmlns:p14="http://schemas.microsoft.com/office/powerpoint/2010/main" val="34102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p:txBody>
          <a:bodyPr/>
          <a:lstStyle/>
          <a:p>
            <a:fld id="{55887AD0-414D-4D6B-9E55-1313D8C669A9}" type="datetime1">
              <a:rPr lang="zh-CN" altLang="en-US" smtClean="0"/>
              <a:pPr/>
              <a:t>2019/8/17</a:t>
            </a:fld>
            <a:endParaRPr lang="zh-CN" altLang="en-US"/>
          </a:p>
        </p:txBody>
      </p:sp>
      <p:sp>
        <p:nvSpPr>
          <p:cNvPr id="9" name="灯片编号占位符 8"/>
          <p:cNvSpPr>
            <a:spLocks noGrp="1"/>
          </p:cNvSpPr>
          <p:nvPr>
            <p:ph type="sldNum" sz="quarter" idx="11"/>
          </p:nvPr>
        </p:nvSpPr>
        <p:spPr/>
        <p:txBody>
          <a:bodyPr/>
          <a:lstStyle/>
          <a:p>
            <a:fld id="{F210D295-9B15-4757-888B-4FDF115DEA16}" type="slidenum">
              <a:rPr lang="zh-CN" altLang="en-US" smtClean="0"/>
              <a:pPr/>
              <a:t>‹#›</a:t>
            </a:fld>
            <a:endParaRPr lang="zh-CN" altLang="en-US"/>
          </a:p>
        </p:txBody>
      </p:sp>
    </p:spTree>
    <p:extLst>
      <p:ext uri="{BB962C8B-B14F-4D97-AF65-F5344CB8AC3E}">
        <p14:creationId xmlns:p14="http://schemas.microsoft.com/office/powerpoint/2010/main" val="2351252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7"/>
          <p:cNvSpPr>
            <a:spLocks noGrp="1"/>
          </p:cNvSpPr>
          <p:nvPr>
            <p:ph type="dt" sz="half" idx="10"/>
          </p:nvPr>
        </p:nvSpPr>
        <p:spPr/>
        <p:txBody>
          <a:bodyPr/>
          <a:lstStyle/>
          <a:p>
            <a:fld id="{55887AD0-414D-4D6B-9E55-1313D8C669A9}" type="datetime1">
              <a:rPr lang="zh-CN" altLang="en-US" smtClean="0"/>
              <a:pPr/>
              <a:t>2019/8/17</a:t>
            </a:fld>
            <a:endParaRPr lang="zh-CN" altLang="en-US"/>
          </a:p>
        </p:txBody>
      </p:sp>
      <p:sp>
        <p:nvSpPr>
          <p:cNvPr id="9" name="灯片编号占位符 8"/>
          <p:cNvSpPr>
            <a:spLocks noGrp="1"/>
          </p:cNvSpPr>
          <p:nvPr>
            <p:ph type="sldNum" sz="quarter" idx="11"/>
          </p:nvPr>
        </p:nvSpPr>
        <p:spPr/>
        <p:txBody>
          <a:bodyPr/>
          <a:lstStyle/>
          <a:p>
            <a:fld id="{F210D295-9B15-4757-888B-4FDF115DEA16}" type="slidenum">
              <a:rPr lang="zh-CN" altLang="en-US" smtClean="0"/>
              <a:pPr/>
              <a:t>‹#›</a:t>
            </a:fld>
            <a:endParaRPr lang="zh-CN" altLang="en-US"/>
          </a:p>
        </p:txBody>
      </p:sp>
    </p:spTree>
    <p:extLst>
      <p:ext uri="{BB962C8B-B14F-4D97-AF65-F5344CB8AC3E}">
        <p14:creationId xmlns:p14="http://schemas.microsoft.com/office/powerpoint/2010/main" val="40896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19350" y="158202"/>
            <a:ext cx="10187152" cy="105377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518512"/>
            <a:ext cx="10515600" cy="46584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anose="020B0604020202030204" pitchFamily="34" charset="0"/>
              </a:defRPr>
            </a:lvl1pPr>
          </a:lstStyle>
          <a:p>
            <a:fld id="{55887AD0-414D-4D6B-9E55-1313D8C669A9}" type="datetime1">
              <a:rPr lang="zh-CN" altLang="en-US" smtClean="0"/>
              <a:pPr/>
              <a:t>2019/8/17</a:t>
            </a:fld>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30204" pitchFamily="34" charset="0"/>
              </a:defRPr>
            </a:lvl1pPr>
          </a:lstStyle>
          <a:p>
            <a:fld id="{F210D295-9B15-4757-888B-4FDF115DEA16}" type="slidenum">
              <a:rPr lang="zh-CN" altLang="en-US" smtClean="0"/>
              <a:pPr/>
              <a:t>‹#›</a:t>
            </a:fld>
            <a:endParaRPr lang="zh-CN" altLang="en-US"/>
          </a:p>
        </p:txBody>
      </p:sp>
      <p:sp>
        <p:nvSpPr>
          <p:cNvPr id="7" name="Rectangle 2"/>
          <p:cNvSpPr>
            <a:spLocks noChangeArrowheads="1"/>
          </p:cNvSpPr>
          <p:nvPr userDrawn="1"/>
        </p:nvSpPr>
        <p:spPr bwMode="auto">
          <a:xfrm>
            <a:off x="827693" y="1314443"/>
            <a:ext cx="2133600" cy="101600"/>
          </a:xfrm>
          <a:prstGeom prst="rect">
            <a:avLst/>
          </a:prstGeom>
          <a:solidFill>
            <a:schemeClr val="accent2"/>
          </a:solidFill>
          <a:ln w="9525">
            <a:noFill/>
            <a:miter lim="800000"/>
            <a:headEnd/>
            <a:tailEnd/>
          </a:ln>
          <a:effectLst/>
        </p:spPr>
        <p:txBody>
          <a:bodyPr wrap="none" anchor="ctr"/>
          <a:lstStyle/>
          <a:p>
            <a:pPr algn="ctr">
              <a:defRPr/>
            </a:pPr>
            <a:endParaRPr lang="zh-CN" altLang="zh-CN" sz="2400">
              <a:latin typeface="Helvetica" panose="020B0604020202030204" pitchFamily="34" charset="0"/>
              <a:ea typeface="宋体" charset="-122"/>
            </a:endParaRPr>
          </a:p>
        </p:txBody>
      </p:sp>
      <p:sp>
        <p:nvSpPr>
          <p:cNvPr id="8" name="Rectangle 3"/>
          <p:cNvSpPr>
            <a:spLocks noChangeArrowheads="1"/>
          </p:cNvSpPr>
          <p:nvPr userDrawn="1"/>
        </p:nvSpPr>
        <p:spPr bwMode="auto">
          <a:xfrm>
            <a:off x="2351693" y="1314443"/>
            <a:ext cx="7239000" cy="1016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sz="2400">
              <a:latin typeface="Helvetica" panose="020B0604020202030204" pitchFamily="34" charset="0"/>
              <a:ea typeface="宋体" charset="-122"/>
            </a:endParaRPr>
          </a:p>
        </p:txBody>
      </p:sp>
    </p:spTree>
    <p:extLst>
      <p:ext uri="{BB962C8B-B14F-4D97-AF65-F5344CB8AC3E}">
        <p14:creationId xmlns:p14="http://schemas.microsoft.com/office/powerpoint/2010/main" val="4130540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Helvetica" panose="020B0604020202030204" pitchFamily="34" charset="0"/>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n"/>
        <a:defRPr sz="2800" kern="1200">
          <a:solidFill>
            <a:schemeClr val="tx1"/>
          </a:solidFill>
          <a:latin typeface="Helvetica" panose="020B060402020203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p"/>
        <a:defRPr sz="2400" kern="1200">
          <a:solidFill>
            <a:schemeClr val="tx1"/>
          </a:solidFill>
          <a:latin typeface="Helvetica" panose="020B060402020203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tx1"/>
          </a:solidFill>
          <a:latin typeface="Helvetica" panose="020B060402020203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3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3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46086" y="158202"/>
            <a:ext cx="10187152" cy="81398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148700"/>
            <a:ext cx="10515600" cy="502826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84C029-86C0-4FE0-A41B-E448962FACE2}" type="datetime1">
              <a:rPr lang="zh-CN" altLang="en-US" smtClean="0"/>
              <a:t>2019/8/17</a:t>
            </a:fld>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10D295-9B15-4757-888B-4FDF115DEA16}" type="slidenum">
              <a:rPr lang="zh-CN" altLang="en-US" smtClean="0"/>
              <a:t>‹#›</a:t>
            </a:fld>
            <a:endParaRPr lang="zh-CN" altLang="en-US"/>
          </a:p>
        </p:txBody>
      </p:sp>
      <p:sp>
        <p:nvSpPr>
          <p:cNvPr id="7" name="Rectangle 2"/>
          <p:cNvSpPr>
            <a:spLocks noChangeArrowheads="1"/>
          </p:cNvSpPr>
          <p:nvPr userDrawn="1"/>
        </p:nvSpPr>
        <p:spPr bwMode="auto">
          <a:xfrm>
            <a:off x="827693" y="1009641"/>
            <a:ext cx="2133600" cy="101600"/>
          </a:xfrm>
          <a:prstGeom prst="rect">
            <a:avLst/>
          </a:prstGeom>
          <a:solidFill>
            <a:schemeClr val="accent2"/>
          </a:solidFill>
          <a:ln w="9525">
            <a:noFill/>
            <a:miter lim="800000"/>
            <a:headEnd/>
            <a:tailEnd/>
          </a:ln>
          <a:effectLst/>
        </p:spPr>
        <p:txBody>
          <a:bodyPr wrap="none" anchor="ctr"/>
          <a:lstStyle/>
          <a:p>
            <a:pPr algn="ctr">
              <a:defRPr/>
            </a:pPr>
            <a:endParaRPr lang="zh-CN" altLang="zh-CN" sz="2400">
              <a:latin typeface="Times New Roman" pitchFamily="18" charset="0"/>
              <a:ea typeface="宋体" charset="-122"/>
            </a:endParaRPr>
          </a:p>
        </p:txBody>
      </p:sp>
      <p:sp>
        <p:nvSpPr>
          <p:cNvPr id="8" name="Rectangle 3"/>
          <p:cNvSpPr>
            <a:spLocks noChangeArrowheads="1"/>
          </p:cNvSpPr>
          <p:nvPr userDrawn="1"/>
        </p:nvSpPr>
        <p:spPr bwMode="auto">
          <a:xfrm>
            <a:off x="2351693" y="1009641"/>
            <a:ext cx="7239000" cy="101600"/>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sz="2400">
              <a:latin typeface="Times New Roman" pitchFamily="18" charset="0"/>
              <a:ea typeface="宋体" charset="-122"/>
            </a:endParaRPr>
          </a:p>
        </p:txBody>
      </p:sp>
    </p:spTree>
    <p:extLst>
      <p:ext uri="{BB962C8B-B14F-4D97-AF65-F5344CB8AC3E}">
        <p14:creationId xmlns:p14="http://schemas.microsoft.com/office/powerpoint/2010/main" val="1020363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baseline="0">
          <a:solidFill>
            <a:schemeClr val="tx1"/>
          </a:solidFill>
          <a:latin typeface="Calibri" panose="020F0502020204030204" pitchFamily="34" charset="0"/>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n"/>
        <a:defRPr sz="2800" kern="1200" baseline="0">
          <a:solidFill>
            <a:schemeClr val="tx1"/>
          </a:solidFill>
          <a:latin typeface="Calibri" panose="020F0502020204030204" pitchFamily="34"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Wingdings" panose="05000000000000000000" pitchFamily="2" charset="2"/>
        <a:buChar char="p"/>
        <a:defRPr sz="2400" kern="1200" baseline="0">
          <a:solidFill>
            <a:schemeClr val="tx1"/>
          </a:solidFill>
          <a:latin typeface="Calibri" panose="020F0502020204030204" pitchFamily="34"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baseline="0">
          <a:solidFill>
            <a:schemeClr val="tx1"/>
          </a:solidFill>
          <a:latin typeface="Calibri" panose="020F0502020204030204" pitchFamily="34"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alibri" panose="020F050202020403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897466" y="1548465"/>
            <a:ext cx="10397067" cy="1780013"/>
          </a:xfrm>
        </p:spPr>
        <p:txBody>
          <a:bodyPr>
            <a:normAutofit/>
          </a:bodyPr>
          <a:lstStyle/>
          <a:p>
            <a:r>
              <a:rPr lang="en-US" altLang="zh-CN" sz="4400" b="1" dirty="0">
                <a:latin typeface="微软雅黑" panose="020B0503020204020204" pitchFamily="34" charset="-122"/>
              </a:rPr>
              <a:t>Towards Stateless </a:t>
            </a:r>
            <a:r>
              <a:rPr lang="en-US" altLang="zh-CN" sz="4400" b="1">
                <a:latin typeface="微软雅黑" panose="020B0503020204020204" pitchFamily="34" charset="-122"/>
              </a:rPr>
              <a:t>RNIC for </a:t>
            </a:r>
            <a:br>
              <a:rPr lang="en-US" altLang="zh-CN" sz="4400" b="1">
                <a:latin typeface="微软雅黑" panose="020B0503020204020204" pitchFamily="34" charset="-122"/>
              </a:rPr>
            </a:br>
            <a:r>
              <a:rPr lang="en-US" altLang="zh-CN" sz="4400" b="1">
                <a:latin typeface="微软雅黑" panose="020B0503020204020204" pitchFamily="34" charset="-122"/>
              </a:rPr>
              <a:t>Data </a:t>
            </a:r>
            <a:r>
              <a:rPr lang="en-US" altLang="zh-CN" sz="4400" b="1" dirty="0">
                <a:latin typeface="微软雅黑" panose="020B0503020204020204" pitchFamily="34" charset="-122"/>
              </a:rPr>
              <a:t>Center Networks</a:t>
            </a:r>
            <a:endParaRPr lang="en-US" altLang="zh-CN" sz="4600" b="1" dirty="0">
              <a:latin typeface="微软雅黑" panose="020B0503020204020204" pitchFamily="34" charset="-122"/>
            </a:endParaRPr>
          </a:p>
        </p:txBody>
      </p:sp>
      <p:sp>
        <p:nvSpPr>
          <p:cNvPr id="7" name="Subtitle 2"/>
          <p:cNvSpPr>
            <a:spLocks noGrp="1"/>
          </p:cNvSpPr>
          <p:nvPr/>
        </p:nvSpPr>
        <p:spPr>
          <a:xfrm>
            <a:off x="1875438" y="3573357"/>
            <a:ext cx="3216921" cy="1255639"/>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ltLang="zh-CN" dirty="0" err="1">
                <a:solidFill>
                  <a:schemeClr val="tx1"/>
                </a:solidFill>
              </a:rPr>
              <a:t>Pulin</a:t>
            </a:r>
            <a:r>
              <a:rPr lang="en-US" altLang="zh-CN" dirty="0">
                <a:solidFill>
                  <a:schemeClr val="tx1"/>
                </a:solidFill>
              </a:rPr>
              <a:t> Pan</a:t>
            </a:r>
          </a:p>
          <a:p>
            <a:r>
              <a:rPr lang="en-US" altLang="zh-CN" b="1" dirty="0">
                <a:solidFill>
                  <a:schemeClr val="tx1"/>
                </a:solidFill>
              </a:rPr>
              <a:t>Guo Chen</a:t>
            </a:r>
          </a:p>
          <a:p>
            <a:r>
              <a:rPr lang="en-US" altLang="zh-CN" dirty="0" err="1">
                <a:solidFill>
                  <a:schemeClr val="tx1"/>
                </a:solidFill>
              </a:rPr>
              <a:t>Xizheng</a:t>
            </a:r>
            <a:r>
              <a:rPr lang="en-US" altLang="zh-CN" dirty="0">
                <a:solidFill>
                  <a:schemeClr val="tx1"/>
                </a:solidFill>
              </a:rPr>
              <a:t> Wang</a:t>
            </a:r>
          </a:p>
        </p:txBody>
      </p:sp>
      <p:sp>
        <p:nvSpPr>
          <p:cNvPr id="2" name="矩形 1">
            <a:extLst>
              <a:ext uri="{FF2B5EF4-FFF2-40B4-BE49-F238E27FC236}">
                <a16:creationId xmlns:a16="http://schemas.microsoft.com/office/drawing/2014/main" id="{0900864F-346E-4C38-9A52-6AE52B7FE662}"/>
              </a:ext>
            </a:extLst>
          </p:cNvPr>
          <p:cNvSpPr/>
          <p:nvPr/>
        </p:nvSpPr>
        <p:spPr>
          <a:xfrm>
            <a:off x="6540093" y="3573357"/>
            <a:ext cx="4475570" cy="1780013"/>
          </a:xfrm>
          <a:prstGeom prst="rect">
            <a:avLst/>
          </a:prstGeom>
        </p:spPr>
        <p:txBody>
          <a:bodyPr vert="horz" lIns="91440" tIns="45720" rIns="91440" bIns="45720" rtlCol="0">
            <a:normAutofit fontScale="85000" lnSpcReduction="20000"/>
          </a:bodyPr>
          <a:lstStyle/>
          <a:p>
            <a:pPr algn="ctr">
              <a:spcBef>
                <a:spcPct val="20000"/>
              </a:spcBef>
            </a:pPr>
            <a:r>
              <a:rPr lang="it-IT" altLang="zh-CN" sz="3200" dirty="0">
                <a:latin typeface="Verdana" pitchFamily="34" charset="0"/>
                <a:ea typeface="Verdana" pitchFamily="34" charset="0"/>
              </a:rPr>
              <a:t>Huichen Dai</a:t>
            </a:r>
          </a:p>
          <a:p>
            <a:pPr algn="ctr">
              <a:spcBef>
                <a:spcPct val="20000"/>
              </a:spcBef>
            </a:pPr>
            <a:r>
              <a:rPr lang="it-IT" altLang="zh-CN" sz="3200" dirty="0">
                <a:latin typeface="Verdana" pitchFamily="34" charset="0"/>
                <a:ea typeface="Verdana" pitchFamily="34" charset="0"/>
              </a:rPr>
              <a:t>Bojie Li</a:t>
            </a:r>
          </a:p>
          <a:p>
            <a:pPr algn="ctr">
              <a:spcBef>
                <a:spcPct val="20000"/>
              </a:spcBef>
            </a:pPr>
            <a:r>
              <a:rPr lang="it-IT" altLang="zh-CN" sz="3200" dirty="0">
                <a:latin typeface="Verdana" pitchFamily="34" charset="0"/>
                <a:ea typeface="Verdana" pitchFamily="34" charset="0"/>
              </a:rPr>
              <a:t>Binzhang Fu</a:t>
            </a:r>
          </a:p>
          <a:p>
            <a:pPr algn="ctr">
              <a:spcBef>
                <a:spcPct val="20000"/>
              </a:spcBef>
            </a:pPr>
            <a:r>
              <a:rPr lang="it-IT" altLang="zh-CN" sz="3200" dirty="0">
                <a:latin typeface="Verdana" pitchFamily="34" charset="0"/>
                <a:ea typeface="Verdana" pitchFamily="34" charset="0"/>
              </a:rPr>
              <a:t>Kun Tan</a:t>
            </a:r>
            <a:endParaRPr lang="en-US" altLang="zh-CN" sz="3200" dirty="0">
              <a:latin typeface="Verdana" pitchFamily="34" charset="0"/>
              <a:ea typeface="Verdana" pitchFamily="34" charset="0"/>
            </a:endParaRPr>
          </a:p>
        </p:txBody>
      </p:sp>
      <p:pic>
        <p:nvPicPr>
          <p:cNvPr id="13" name="图片 12">
            <a:extLst>
              <a:ext uri="{FF2B5EF4-FFF2-40B4-BE49-F238E27FC236}">
                <a16:creationId xmlns:a16="http://schemas.microsoft.com/office/drawing/2014/main" id="{E01ABFEF-AFDD-4C62-B395-93359AB1AE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3274" y="204464"/>
            <a:ext cx="1253599" cy="1204064"/>
          </a:xfrm>
          <a:prstGeom prst="rect">
            <a:avLst/>
          </a:prstGeom>
        </p:spPr>
      </p:pic>
      <p:pic>
        <p:nvPicPr>
          <p:cNvPr id="18" name="图片 17">
            <a:extLst>
              <a:ext uri="{FF2B5EF4-FFF2-40B4-BE49-F238E27FC236}">
                <a16:creationId xmlns:a16="http://schemas.microsoft.com/office/drawing/2014/main" id="{B991F002-4ED5-43B8-9800-66F8C054D6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07283" y="114287"/>
            <a:ext cx="1374499" cy="1384417"/>
          </a:xfrm>
          <a:prstGeom prst="rect">
            <a:avLst/>
          </a:prstGeom>
        </p:spPr>
      </p:pic>
      <p:sp>
        <p:nvSpPr>
          <p:cNvPr id="19" name="文本框 18">
            <a:extLst>
              <a:ext uri="{FF2B5EF4-FFF2-40B4-BE49-F238E27FC236}">
                <a16:creationId xmlns:a16="http://schemas.microsoft.com/office/drawing/2014/main" id="{9E10B7A9-8FD0-4C60-B134-A6F6F3151726}"/>
              </a:ext>
            </a:extLst>
          </p:cNvPr>
          <p:cNvSpPr txBox="1"/>
          <p:nvPr/>
        </p:nvSpPr>
        <p:spPr>
          <a:xfrm>
            <a:off x="1674148" y="5437641"/>
            <a:ext cx="3619500" cy="523220"/>
          </a:xfrm>
          <a:prstGeom prst="rect">
            <a:avLst/>
          </a:prstGeom>
          <a:noFill/>
        </p:spPr>
        <p:txBody>
          <a:bodyPr wrap="square" rtlCol="0">
            <a:spAutoFit/>
          </a:bodyPr>
          <a:lstStyle/>
          <a:p>
            <a:pPr algn="ctr"/>
            <a:r>
              <a:rPr lang="en-US" altLang="zh-CN" sz="2800" i="1" dirty="0"/>
              <a:t>Hunan University</a:t>
            </a:r>
            <a:endParaRPr lang="zh-CN" altLang="en-US" sz="2800" i="1" dirty="0"/>
          </a:p>
        </p:txBody>
      </p:sp>
      <p:sp>
        <p:nvSpPr>
          <p:cNvPr id="21" name="文本框 20">
            <a:extLst>
              <a:ext uri="{FF2B5EF4-FFF2-40B4-BE49-F238E27FC236}">
                <a16:creationId xmlns:a16="http://schemas.microsoft.com/office/drawing/2014/main" id="{B606469C-3F88-449A-A121-9974E4EDC961}"/>
              </a:ext>
            </a:extLst>
          </p:cNvPr>
          <p:cNvSpPr txBox="1"/>
          <p:nvPr/>
        </p:nvSpPr>
        <p:spPr>
          <a:xfrm>
            <a:off x="6968128" y="5437641"/>
            <a:ext cx="3619500" cy="523220"/>
          </a:xfrm>
          <a:prstGeom prst="rect">
            <a:avLst/>
          </a:prstGeom>
          <a:noFill/>
        </p:spPr>
        <p:txBody>
          <a:bodyPr wrap="square" rtlCol="0">
            <a:spAutoFit/>
          </a:bodyPr>
          <a:lstStyle/>
          <a:p>
            <a:pPr algn="ctr"/>
            <a:r>
              <a:rPr lang="en-US" altLang="zh-CN" sz="2800" i="1" dirty="0"/>
              <a:t>Huawei</a:t>
            </a:r>
            <a:endParaRPr lang="zh-CN" altLang="en-US" sz="2800" i="1" dirty="0"/>
          </a:p>
        </p:txBody>
      </p:sp>
    </p:spTree>
    <p:extLst>
      <p:ext uri="{BB962C8B-B14F-4D97-AF65-F5344CB8AC3E}">
        <p14:creationId xmlns:p14="http://schemas.microsoft.com/office/powerpoint/2010/main" val="3331924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9A5E5-3B3D-40D4-9163-74634A69B537}"/>
              </a:ext>
            </a:extLst>
          </p:cNvPr>
          <p:cNvSpPr>
            <a:spLocks noGrp="1"/>
          </p:cNvSpPr>
          <p:nvPr>
            <p:ph type="title"/>
          </p:nvPr>
        </p:nvSpPr>
        <p:spPr/>
        <p:txBody>
          <a:bodyPr/>
          <a:lstStyle/>
          <a:p>
            <a:r>
              <a:rPr lang="en-US" altLang="zh-CN" dirty="0"/>
              <a:t>Security issue</a:t>
            </a:r>
            <a:endParaRPr lang="zh-CN" altLang="en-US" dirty="0"/>
          </a:p>
        </p:txBody>
      </p:sp>
      <p:sp>
        <p:nvSpPr>
          <p:cNvPr id="4" name="内容占位符 3">
            <a:extLst>
              <a:ext uri="{FF2B5EF4-FFF2-40B4-BE49-F238E27FC236}">
                <a16:creationId xmlns:a16="http://schemas.microsoft.com/office/drawing/2014/main" id="{8B92F977-68AC-4DEA-A5BD-45CBC1566CB7}"/>
              </a:ext>
            </a:extLst>
          </p:cNvPr>
          <p:cNvSpPr>
            <a:spLocks noGrp="1"/>
          </p:cNvSpPr>
          <p:nvPr>
            <p:ph idx="1"/>
          </p:nvPr>
        </p:nvSpPr>
        <p:spPr>
          <a:xfrm>
            <a:off x="838200" y="1124608"/>
            <a:ext cx="10515600" cy="2611876"/>
          </a:xfrm>
        </p:spPr>
        <p:txBody>
          <a:bodyPr/>
          <a:lstStyle/>
          <a:p>
            <a:r>
              <a:rPr lang="en-US" altLang="zh-CN" dirty="0"/>
              <a:t>Without any states, RNIC cannot conduct security check on received packets</a:t>
            </a:r>
          </a:p>
          <a:p>
            <a:pPr lvl="1"/>
            <a:r>
              <a:rPr lang="en-US" altLang="zh-CN" dirty="0"/>
              <a:t>May access illegal memory address and trigger malicious traffic</a:t>
            </a:r>
            <a:endParaRPr lang="zh-CN" altLang="en-US" dirty="0"/>
          </a:p>
        </p:txBody>
      </p:sp>
      <p:sp>
        <p:nvSpPr>
          <p:cNvPr id="47" name="TextBox 9">
            <a:extLst>
              <a:ext uri="{FF2B5EF4-FFF2-40B4-BE49-F238E27FC236}">
                <a16:creationId xmlns:a16="http://schemas.microsoft.com/office/drawing/2014/main" id="{9E2A9A44-27B2-4C7A-93C2-D53F09723136}"/>
              </a:ext>
            </a:extLst>
          </p:cNvPr>
          <p:cNvSpPr txBox="1"/>
          <p:nvPr/>
        </p:nvSpPr>
        <p:spPr>
          <a:xfrm>
            <a:off x="837446" y="1916811"/>
            <a:ext cx="11227364" cy="830997"/>
          </a:xfrm>
          <a:prstGeom prst="rect">
            <a:avLst/>
          </a:prstGeom>
          <a:solidFill>
            <a:schemeClr val="accent1">
              <a:lumMod val="40000"/>
              <a:lumOff val="60000"/>
            </a:schemeClr>
          </a:solidFill>
          <a:ln w="28575">
            <a:noFill/>
          </a:ln>
        </p:spPr>
        <p:txBody>
          <a:bodyPr wrap="square" rtlCol="0">
            <a:spAutoFit/>
          </a:bodyPr>
          <a:lstStyle/>
          <a:p>
            <a:pPr algn="ctr"/>
            <a:r>
              <a:rPr lang="en-US" altLang="zh-CN" sz="4800" dirty="0"/>
              <a:t>Conduct security check on the client side!</a:t>
            </a:r>
            <a:endParaRPr lang="en-US" sz="3200" dirty="0"/>
          </a:p>
        </p:txBody>
      </p:sp>
      <p:grpSp>
        <p:nvGrpSpPr>
          <p:cNvPr id="93" name="组合 92">
            <a:extLst>
              <a:ext uri="{FF2B5EF4-FFF2-40B4-BE49-F238E27FC236}">
                <a16:creationId xmlns:a16="http://schemas.microsoft.com/office/drawing/2014/main" id="{56FF5910-0B5B-49E9-9928-3A448D535FFB}"/>
              </a:ext>
            </a:extLst>
          </p:cNvPr>
          <p:cNvGrpSpPr/>
          <p:nvPr/>
        </p:nvGrpSpPr>
        <p:grpSpPr>
          <a:xfrm>
            <a:off x="100433" y="2638559"/>
            <a:ext cx="12017768" cy="4080173"/>
            <a:chOff x="100433" y="2638559"/>
            <a:chExt cx="12017768" cy="4080173"/>
          </a:xfrm>
        </p:grpSpPr>
        <p:cxnSp>
          <p:nvCxnSpPr>
            <p:cNvPr id="41" name="直接箭头连接符 40">
              <a:extLst>
                <a:ext uri="{FF2B5EF4-FFF2-40B4-BE49-F238E27FC236}">
                  <a16:creationId xmlns:a16="http://schemas.microsoft.com/office/drawing/2014/main" id="{FCF581E9-288C-4B50-B5E9-6745F8736A22}"/>
                </a:ext>
              </a:extLst>
            </p:cNvPr>
            <p:cNvCxnSpPr>
              <a:cxnSpLocks/>
              <a:stCxn id="44" idx="2"/>
              <a:endCxn id="46" idx="0"/>
            </p:cNvCxnSpPr>
            <p:nvPr/>
          </p:nvCxnSpPr>
          <p:spPr>
            <a:xfrm>
              <a:off x="6154960" y="3617197"/>
              <a:ext cx="9881" cy="642593"/>
            </a:xfrm>
            <a:prstGeom prst="straightConnector1">
              <a:avLst/>
            </a:prstGeom>
            <a:noFill/>
            <a:ln w="28575">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矩形 55">
              <a:extLst>
                <a:ext uri="{FF2B5EF4-FFF2-40B4-BE49-F238E27FC236}">
                  <a16:creationId xmlns:a16="http://schemas.microsoft.com/office/drawing/2014/main" id="{B8F37AD2-3A9B-4676-9416-1878622E8A5D}"/>
                </a:ext>
              </a:extLst>
            </p:cNvPr>
            <p:cNvSpPr/>
            <p:nvPr/>
          </p:nvSpPr>
          <p:spPr>
            <a:xfrm>
              <a:off x="5841675" y="3043687"/>
              <a:ext cx="646331" cy="369332"/>
            </a:xfrm>
            <a:prstGeom prst="rect">
              <a:avLst/>
            </a:prstGeom>
          </p:spPr>
          <p:txBody>
            <a:bodyPr wrap="none">
              <a:spAutoFit/>
            </a:bodyPr>
            <a:lstStyle/>
            <a:p>
              <a:pPr algn="r"/>
              <a:r>
                <a:rPr lang="en-US" altLang="zh-CN" dirty="0"/>
                <a:t>Host</a:t>
              </a:r>
              <a:endParaRPr lang="zh-CN" altLang="en-US" dirty="0"/>
            </a:p>
          </p:txBody>
        </p:sp>
        <p:sp>
          <p:nvSpPr>
            <p:cNvPr id="57" name="文本框 56">
              <a:extLst>
                <a:ext uri="{FF2B5EF4-FFF2-40B4-BE49-F238E27FC236}">
                  <a16:creationId xmlns:a16="http://schemas.microsoft.com/office/drawing/2014/main" id="{0E445910-2403-4A90-8A9D-2AC33BDF1239}"/>
                </a:ext>
              </a:extLst>
            </p:cNvPr>
            <p:cNvSpPr txBox="1"/>
            <p:nvPr/>
          </p:nvSpPr>
          <p:spPr>
            <a:xfrm>
              <a:off x="11382229" y="5098862"/>
              <a:ext cx="692061" cy="369332"/>
            </a:xfrm>
            <a:prstGeom prst="rect">
              <a:avLst/>
            </a:prstGeom>
            <a:noFill/>
          </p:spPr>
          <p:txBody>
            <a:bodyPr wrap="square" rtlCol="0">
              <a:spAutoFit/>
            </a:bodyPr>
            <a:lstStyle/>
            <a:p>
              <a:r>
                <a:rPr lang="en-US" altLang="zh-CN" dirty="0"/>
                <a:t>Host</a:t>
              </a:r>
              <a:endParaRPr lang="zh-CN" altLang="en-US" dirty="0"/>
            </a:p>
          </p:txBody>
        </p:sp>
        <p:sp>
          <p:nvSpPr>
            <p:cNvPr id="58" name="文本框 57">
              <a:extLst>
                <a:ext uri="{FF2B5EF4-FFF2-40B4-BE49-F238E27FC236}">
                  <a16:creationId xmlns:a16="http://schemas.microsoft.com/office/drawing/2014/main" id="{C690DD7E-35B3-450D-9794-CF794C1589B7}"/>
                </a:ext>
              </a:extLst>
            </p:cNvPr>
            <p:cNvSpPr txBox="1"/>
            <p:nvPr/>
          </p:nvSpPr>
          <p:spPr>
            <a:xfrm>
              <a:off x="11394868" y="5789827"/>
              <a:ext cx="631270" cy="369332"/>
            </a:xfrm>
            <a:prstGeom prst="rect">
              <a:avLst/>
            </a:prstGeom>
            <a:solidFill>
              <a:schemeClr val="bg1"/>
            </a:solidFill>
            <a:ln w="28575">
              <a:solidFill>
                <a:schemeClr val="tx1"/>
              </a:solidFill>
            </a:ln>
          </p:spPr>
          <p:txBody>
            <a:bodyPr wrap="square" rtlCol="0">
              <a:spAutoFit/>
            </a:bodyPr>
            <a:lstStyle/>
            <a:p>
              <a:pPr algn="ctr"/>
              <a:r>
                <a:rPr lang="en-US" altLang="zh-CN" dirty="0"/>
                <a:t>APP</a:t>
              </a:r>
              <a:endParaRPr lang="zh-CN" altLang="en-US" dirty="0"/>
            </a:p>
          </p:txBody>
        </p:sp>
        <p:sp>
          <p:nvSpPr>
            <p:cNvPr id="59" name="矩形 58">
              <a:extLst>
                <a:ext uri="{FF2B5EF4-FFF2-40B4-BE49-F238E27FC236}">
                  <a16:creationId xmlns:a16="http://schemas.microsoft.com/office/drawing/2014/main" id="{55BB7732-61E6-49B5-8775-2417BD2CDF94}"/>
                </a:ext>
              </a:extLst>
            </p:cNvPr>
            <p:cNvSpPr/>
            <p:nvPr/>
          </p:nvSpPr>
          <p:spPr>
            <a:xfrm>
              <a:off x="100433" y="5127337"/>
              <a:ext cx="822096" cy="11433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5130FCD8-F7F0-4E9C-9A5B-4300FE70EB23}"/>
                </a:ext>
              </a:extLst>
            </p:cNvPr>
            <p:cNvSpPr txBox="1"/>
            <p:nvPr/>
          </p:nvSpPr>
          <p:spPr>
            <a:xfrm>
              <a:off x="1904279" y="5100705"/>
              <a:ext cx="1740023" cy="369332"/>
            </a:xfrm>
            <a:prstGeom prst="rect">
              <a:avLst/>
            </a:prstGeom>
            <a:noFill/>
          </p:spPr>
          <p:txBody>
            <a:bodyPr wrap="square" rtlCol="0">
              <a:spAutoFit/>
            </a:bodyPr>
            <a:lstStyle/>
            <a:p>
              <a:r>
                <a:rPr lang="en-US" altLang="zh-CN" dirty="0"/>
                <a:t>NIC</a:t>
              </a:r>
              <a:endParaRPr lang="zh-CN" altLang="en-US" dirty="0"/>
            </a:p>
          </p:txBody>
        </p:sp>
        <p:sp>
          <p:nvSpPr>
            <p:cNvPr id="61" name="云形 60">
              <a:extLst>
                <a:ext uri="{FF2B5EF4-FFF2-40B4-BE49-F238E27FC236}">
                  <a16:creationId xmlns:a16="http://schemas.microsoft.com/office/drawing/2014/main" id="{37EA4EAB-4B90-4672-85B5-ADC429262CA0}"/>
                </a:ext>
              </a:extLst>
            </p:cNvPr>
            <p:cNvSpPr/>
            <p:nvPr/>
          </p:nvSpPr>
          <p:spPr>
            <a:xfrm>
              <a:off x="5354370" y="5423653"/>
              <a:ext cx="1924727" cy="95037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Network</a:t>
              </a:r>
              <a:endParaRPr lang="zh-CN" altLang="en-US" b="1" dirty="0">
                <a:solidFill>
                  <a:schemeClr val="tx1"/>
                </a:solidFill>
              </a:endParaRPr>
            </a:p>
          </p:txBody>
        </p:sp>
        <p:sp>
          <p:nvSpPr>
            <p:cNvPr id="63" name="矩形 62">
              <a:extLst>
                <a:ext uri="{FF2B5EF4-FFF2-40B4-BE49-F238E27FC236}">
                  <a16:creationId xmlns:a16="http://schemas.microsoft.com/office/drawing/2014/main" id="{4A928E27-4682-4301-8F30-8BF372B23E7A}"/>
                </a:ext>
              </a:extLst>
            </p:cNvPr>
            <p:cNvSpPr/>
            <p:nvPr/>
          </p:nvSpPr>
          <p:spPr>
            <a:xfrm>
              <a:off x="1191252" y="5127337"/>
              <a:ext cx="2765684" cy="11433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1A8A9183-40B5-429B-B550-750F3F993628}"/>
                </a:ext>
              </a:extLst>
            </p:cNvPr>
            <p:cNvSpPr txBox="1"/>
            <p:nvPr/>
          </p:nvSpPr>
          <p:spPr>
            <a:xfrm>
              <a:off x="523784" y="6257067"/>
              <a:ext cx="3007498" cy="461665"/>
            </a:xfrm>
            <a:prstGeom prst="rect">
              <a:avLst/>
            </a:prstGeom>
            <a:noFill/>
          </p:spPr>
          <p:txBody>
            <a:bodyPr wrap="square" rtlCol="0">
              <a:spAutoFit/>
            </a:bodyPr>
            <a:lstStyle/>
            <a:p>
              <a:r>
                <a:rPr lang="en-US" altLang="zh-CN" sz="2400" dirty="0"/>
                <a:t>Stateful (client) Side</a:t>
              </a:r>
              <a:endParaRPr lang="zh-CN" altLang="en-US" sz="2400" dirty="0"/>
            </a:p>
          </p:txBody>
        </p:sp>
        <p:sp>
          <p:nvSpPr>
            <p:cNvPr id="65" name="矩形 64">
              <a:extLst>
                <a:ext uri="{FF2B5EF4-FFF2-40B4-BE49-F238E27FC236}">
                  <a16:creationId xmlns:a16="http://schemas.microsoft.com/office/drawing/2014/main" id="{24EEC0BC-4409-47BF-989B-F57C96773764}"/>
                </a:ext>
              </a:extLst>
            </p:cNvPr>
            <p:cNvSpPr/>
            <p:nvPr/>
          </p:nvSpPr>
          <p:spPr>
            <a:xfrm>
              <a:off x="8305559" y="5127337"/>
              <a:ext cx="2747142" cy="11433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A3D16504-48D5-48D4-BE90-9C11321684F4}"/>
                </a:ext>
              </a:extLst>
            </p:cNvPr>
            <p:cNvSpPr txBox="1"/>
            <p:nvPr/>
          </p:nvSpPr>
          <p:spPr>
            <a:xfrm>
              <a:off x="9018586" y="5100705"/>
              <a:ext cx="1740023" cy="369332"/>
            </a:xfrm>
            <a:prstGeom prst="rect">
              <a:avLst/>
            </a:prstGeom>
            <a:noFill/>
          </p:spPr>
          <p:txBody>
            <a:bodyPr wrap="square" rtlCol="0">
              <a:spAutoFit/>
            </a:bodyPr>
            <a:lstStyle/>
            <a:p>
              <a:r>
                <a:rPr lang="en-US" altLang="zh-CN" dirty="0"/>
                <a:t>NIC</a:t>
              </a:r>
              <a:endParaRPr lang="zh-CN" altLang="en-US" dirty="0"/>
            </a:p>
          </p:txBody>
        </p:sp>
        <p:sp>
          <p:nvSpPr>
            <p:cNvPr id="67" name="文本框 66">
              <a:extLst>
                <a:ext uri="{FF2B5EF4-FFF2-40B4-BE49-F238E27FC236}">
                  <a16:creationId xmlns:a16="http://schemas.microsoft.com/office/drawing/2014/main" id="{0B911E13-E8BB-4F81-BB35-7BB3B094E995}"/>
                </a:ext>
              </a:extLst>
            </p:cNvPr>
            <p:cNvSpPr txBox="1"/>
            <p:nvPr/>
          </p:nvSpPr>
          <p:spPr>
            <a:xfrm>
              <a:off x="186557" y="5098862"/>
              <a:ext cx="692061" cy="369332"/>
            </a:xfrm>
            <a:prstGeom prst="rect">
              <a:avLst/>
            </a:prstGeom>
            <a:noFill/>
          </p:spPr>
          <p:txBody>
            <a:bodyPr wrap="square" rtlCol="0">
              <a:spAutoFit/>
            </a:bodyPr>
            <a:lstStyle/>
            <a:p>
              <a:r>
                <a:rPr lang="en-US" altLang="zh-CN" dirty="0"/>
                <a:t>Host</a:t>
              </a:r>
              <a:endParaRPr lang="zh-CN" altLang="en-US" dirty="0"/>
            </a:p>
          </p:txBody>
        </p:sp>
        <p:sp>
          <p:nvSpPr>
            <p:cNvPr id="68" name="矩形 67">
              <a:extLst>
                <a:ext uri="{FF2B5EF4-FFF2-40B4-BE49-F238E27FC236}">
                  <a16:creationId xmlns:a16="http://schemas.microsoft.com/office/drawing/2014/main" id="{696CC6AF-E55B-47DA-A7B1-6FC734D4021D}"/>
                </a:ext>
              </a:extLst>
            </p:cNvPr>
            <p:cNvSpPr/>
            <p:nvPr/>
          </p:nvSpPr>
          <p:spPr>
            <a:xfrm>
              <a:off x="11296105" y="5127337"/>
              <a:ext cx="822096" cy="114338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箭头连接符 68">
              <a:extLst>
                <a:ext uri="{FF2B5EF4-FFF2-40B4-BE49-F238E27FC236}">
                  <a16:creationId xmlns:a16="http://schemas.microsoft.com/office/drawing/2014/main" id="{FD5C9063-94E1-4BA1-8A00-76BC718A2BBB}"/>
                </a:ext>
              </a:extLst>
            </p:cNvPr>
            <p:cNvCxnSpPr>
              <a:cxnSpLocks/>
              <a:stCxn id="77" idx="3"/>
              <a:endCxn id="83" idx="1"/>
            </p:cNvCxnSpPr>
            <p:nvPr/>
          </p:nvCxnSpPr>
          <p:spPr>
            <a:xfrm>
              <a:off x="837446" y="5965315"/>
              <a:ext cx="3846979" cy="3635"/>
            </a:xfrm>
            <a:prstGeom prst="straightConnector1">
              <a:avLst/>
            </a:prstGeom>
            <a:noFill/>
            <a:ln w="28575">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1" name="文本框 70">
              <a:extLst>
                <a:ext uri="{FF2B5EF4-FFF2-40B4-BE49-F238E27FC236}">
                  <a16:creationId xmlns:a16="http://schemas.microsoft.com/office/drawing/2014/main" id="{6E8FDE9B-10A5-4FAE-BD29-9FC34DC95220}"/>
                </a:ext>
              </a:extLst>
            </p:cNvPr>
            <p:cNvSpPr txBox="1"/>
            <p:nvPr/>
          </p:nvSpPr>
          <p:spPr>
            <a:xfrm>
              <a:off x="4630563" y="2638559"/>
              <a:ext cx="3086108" cy="461665"/>
            </a:xfrm>
            <a:prstGeom prst="rect">
              <a:avLst/>
            </a:prstGeom>
            <a:noFill/>
          </p:spPr>
          <p:txBody>
            <a:bodyPr wrap="square" rtlCol="0">
              <a:spAutoFit/>
            </a:bodyPr>
            <a:lstStyle/>
            <a:p>
              <a:r>
                <a:rPr lang="en-US" altLang="zh-CN" sz="2400" dirty="0"/>
                <a:t>Stateless (server) side</a:t>
              </a:r>
              <a:endParaRPr lang="zh-CN" altLang="en-US" sz="2400" dirty="0"/>
            </a:p>
          </p:txBody>
        </p:sp>
        <p:sp>
          <p:nvSpPr>
            <p:cNvPr id="72" name="文本框 71">
              <a:extLst>
                <a:ext uri="{FF2B5EF4-FFF2-40B4-BE49-F238E27FC236}">
                  <a16:creationId xmlns:a16="http://schemas.microsoft.com/office/drawing/2014/main" id="{4EF5E4DB-FE46-499A-A191-9039BAEE804A}"/>
                </a:ext>
              </a:extLst>
            </p:cNvPr>
            <p:cNvSpPr txBox="1"/>
            <p:nvPr/>
          </p:nvSpPr>
          <p:spPr>
            <a:xfrm>
              <a:off x="8720761" y="6257067"/>
              <a:ext cx="3007498" cy="461665"/>
            </a:xfrm>
            <a:prstGeom prst="rect">
              <a:avLst/>
            </a:prstGeom>
            <a:noFill/>
          </p:spPr>
          <p:txBody>
            <a:bodyPr wrap="square" rtlCol="0">
              <a:spAutoFit/>
            </a:bodyPr>
            <a:lstStyle/>
            <a:p>
              <a:r>
                <a:rPr lang="en-US" altLang="zh-CN" sz="2400" dirty="0"/>
                <a:t>Stateful (client) Side</a:t>
              </a:r>
              <a:endParaRPr lang="zh-CN" altLang="en-US" sz="2400" dirty="0"/>
            </a:p>
          </p:txBody>
        </p:sp>
        <p:sp>
          <p:nvSpPr>
            <p:cNvPr id="73" name="文本框 72">
              <a:extLst>
                <a:ext uri="{FF2B5EF4-FFF2-40B4-BE49-F238E27FC236}">
                  <a16:creationId xmlns:a16="http://schemas.microsoft.com/office/drawing/2014/main" id="{D318925C-02B3-40EF-BB3A-978073F13910}"/>
                </a:ext>
              </a:extLst>
            </p:cNvPr>
            <p:cNvSpPr txBox="1"/>
            <p:nvPr/>
          </p:nvSpPr>
          <p:spPr>
            <a:xfrm>
              <a:off x="1343017" y="5624394"/>
              <a:ext cx="1174852" cy="646331"/>
            </a:xfrm>
            <a:prstGeom prst="rect">
              <a:avLst/>
            </a:prstGeom>
            <a:solidFill>
              <a:schemeClr val="bg1"/>
            </a:solidFill>
            <a:ln w="28575">
              <a:solidFill>
                <a:schemeClr val="tx1"/>
              </a:solidFill>
            </a:ln>
          </p:spPr>
          <p:txBody>
            <a:bodyPr wrap="square" rtlCol="0">
              <a:spAutoFit/>
            </a:bodyPr>
            <a:lstStyle/>
            <a:p>
              <a:pPr algn="ctr"/>
              <a:r>
                <a:rPr lang="en-US" altLang="zh-CN" dirty="0"/>
                <a:t>Network Stack</a:t>
              </a:r>
              <a:endParaRPr lang="zh-CN" altLang="en-US" dirty="0"/>
            </a:p>
          </p:txBody>
        </p:sp>
        <p:cxnSp>
          <p:nvCxnSpPr>
            <p:cNvPr id="74" name="直接箭头连接符 73">
              <a:extLst>
                <a:ext uri="{FF2B5EF4-FFF2-40B4-BE49-F238E27FC236}">
                  <a16:creationId xmlns:a16="http://schemas.microsoft.com/office/drawing/2014/main" id="{7F82F57E-850A-4DB8-88AE-38D6D59F9E69}"/>
                </a:ext>
              </a:extLst>
            </p:cNvPr>
            <p:cNvCxnSpPr>
              <a:cxnSpLocks/>
              <a:stCxn id="58" idx="1"/>
              <a:endCxn id="80" idx="3"/>
            </p:cNvCxnSpPr>
            <p:nvPr/>
          </p:nvCxnSpPr>
          <p:spPr>
            <a:xfrm flipH="1">
              <a:off x="7752031" y="5974493"/>
              <a:ext cx="3642837" cy="5027"/>
            </a:xfrm>
            <a:prstGeom prst="straightConnector1">
              <a:avLst/>
            </a:prstGeom>
            <a:noFill/>
            <a:ln w="28575">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75" name="文本框 74">
              <a:extLst>
                <a:ext uri="{FF2B5EF4-FFF2-40B4-BE49-F238E27FC236}">
                  <a16:creationId xmlns:a16="http://schemas.microsoft.com/office/drawing/2014/main" id="{DE437F90-C983-4F73-834F-951F00EC0B43}"/>
                </a:ext>
              </a:extLst>
            </p:cNvPr>
            <p:cNvSpPr txBox="1"/>
            <p:nvPr/>
          </p:nvSpPr>
          <p:spPr>
            <a:xfrm>
              <a:off x="9775577" y="5624394"/>
              <a:ext cx="1174852" cy="646331"/>
            </a:xfrm>
            <a:prstGeom prst="rect">
              <a:avLst/>
            </a:prstGeom>
            <a:solidFill>
              <a:schemeClr val="bg1"/>
            </a:solidFill>
            <a:ln w="28575">
              <a:solidFill>
                <a:schemeClr val="tx1"/>
              </a:solidFill>
            </a:ln>
          </p:spPr>
          <p:txBody>
            <a:bodyPr wrap="square" rtlCol="0">
              <a:spAutoFit/>
            </a:bodyPr>
            <a:lstStyle/>
            <a:p>
              <a:pPr algn="ctr"/>
              <a:r>
                <a:rPr lang="en-US" altLang="zh-CN" dirty="0"/>
                <a:t>Network Stack</a:t>
              </a:r>
              <a:endParaRPr lang="zh-CN" altLang="en-US" dirty="0"/>
            </a:p>
          </p:txBody>
        </p:sp>
        <p:sp>
          <p:nvSpPr>
            <p:cNvPr id="76" name="矩形 75">
              <a:extLst>
                <a:ext uri="{FF2B5EF4-FFF2-40B4-BE49-F238E27FC236}">
                  <a16:creationId xmlns:a16="http://schemas.microsoft.com/office/drawing/2014/main" id="{342B7869-346D-427C-99EA-D9E9B4B8EBED}"/>
                </a:ext>
              </a:extLst>
            </p:cNvPr>
            <p:cNvSpPr/>
            <p:nvPr/>
          </p:nvSpPr>
          <p:spPr>
            <a:xfrm>
              <a:off x="4043060" y="3070177"/>
              <a:ext cx="4243561" cy="10315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solidFill>
                  <a:schemeClr val="tx1"/>
                </a:solidFill>
              </a:endParaRPr>
            </a:p>
          </p:txBody>
        </p:sp>
        <p:sp>
          <p:nvSpPr>
            <p:cNvPr id="77" name="文本框 76">
              <a:extLst>
                <a:ext uri="{FF2B5EF4-FFF2-40B4-BE49-F238E27FC236}">
                  <a16:creationId xmlns:a16="http://schemas.microsoft.com/office/drawing/2014/main" id="{907CFB2B-E3B9-42D3-9343-03688996A049}"/>
                </a:ext>
              </a:extLst>
            </p:cNvPr>
            <p:cNvSpPr txBox="1"/>
            <p:nvPr/>
          </p:nvSpPr>
          <p:spPr>
            <a:xfrm>
              <a:off x="206176" y="5780649"/>
              <a:ext cx="631270" cy="369332"/>
            </a:xfrm>
            <a:prstGeom prst="rect">
              <a:avLst/>
            </a:prstGeom>
            <a:solidFill>
              <a:schemeClr val="bg1"/>
            </a:solidFill>
            <a:ln w="28575">
              <a:solidFill>
                <a:schemeClr val="tx1"/>
              </a:solidFill>
            </a:ln>
          </p:spPr>
          <p:txBody>
            <a:bodyPr wrap="square" rtlCol="0">
              <a:spAutoFit/>
            </a:bodyPr>
            <a:lstStyle/>
            <a:p>
              <a:pPr algn="ctr"/>
              <a:r>
                <a:rPr lang="en-US" altLang="zh-CN" dirty="0"/>
                <a:t>APP</a:t>
              </a:r>
              <a:endParaRPr lang="zh-CN" altLang="en-US" dirty="0"/>
            </a:p>
          </p:txBody>
        </p:sp>
        <p:sp>
          <p:nvSpPr>
            <p:cNvPr id="78" name="矩形 77">
              <a:extLst>
                <a:ext uri="{FF2B5EF4-FFF2-40B4-BE49-F238E27FC236}">
                  <a16:creationId xmlns:a16="http://schemas.microsoft.com/office/drawing/2014/main" id="{98281265-DC2B-44E4-8289-0BC00122E42B}"/>
                </a:ext>
              </a:extLst>
            </p:cNvPr>
            <p:cNvSpPr/>
            <p:nvPr/>
          </p:nvSpPr>
          <p:spPr>
            <a:xfrm>
              <a:off x="5268502" y="3416456"/>
              <a:ext cx="1772916" cy="20074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APP</a:t>
              </a:r>
              <a:endParaRPr lang="zh-CN" altLang="en-US" dirty="0">
                <a:solidFill>
                  <a:schemeClr val="tx1"/>
                </a:solidFill>
              </a:endParaRPr>
            </a:p>
          </p:txBody>
        </p:sp>
        <p:sp>
          <p:nvSpPr>
            <p:cNvPr id="79" name="矩形 78">
              <a:extLst>
                <a:ext uri="{FF2B5EF4-FFF2-40B4-BE49-F238E27FC236}">
                  <a16:creationId xmlns:a16="http://schemas.microsoft.com/office/drawing/2014/main" id="{9DE9B1F0-1542-4D19-A4C8-6224CC449AD4}"/>
                </a:ext>
              </a:extLst>
            </p:cNvPr>
            <p:cNvSpPr/>
            <p:nvPr/>
          </p:nvSpPr>
          <p:spPr>
            <a:xfrm>
              <a:off x="4043060" y="4259790"/>
              <a:ext cx="4243561" cy="52008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NIC</a:t>
              </a:r>
            </a:p>
            <a:p>
              <a:pPr algn="ctr"/>
              <a:r>
                <a:rPr lang="en-US" altLang="zh-CN" dirty="0">
                  <a:solidFill>
                    <a:schemeClr val="tx1"/>
                  </a:solidFill>
                </a:rPr>
                <a:t>stateless processing</a:t>
              </a:r>
              <a:endParaRPr lang="zh-CN" altLang="en-US" dirty="0">
                <a:solidFill>
                  <a:schemeClr val="tx1"/>
                </a:solidFill>
              </a:endParaRPr>
            </a:p>
          </p:txBody>
        </p:sp>
      </p:grpSp>
      <p:grpSp>
        <p:nvGrpSpPr>
          <p:cNvPr id="86" name="组合 85">
            <a:extLst>
              <a:ext uri="{FF2B5EF4-FFF2-40B4-BE49-F238E27FC236}">
                <a16:creationId xmlns:a16="http://schemas.microsoft.com/office/drawing/2014/main" id="{DAB87484-289F-4731-8DDC-CD9ACC261896}"/>
              </a:ext>
            </a:extLst>
          </p:cNvPr>
          <p:cNvGrpSpPr/>
          <p:nvPr/>
        </p:nvGrpSpPr>
        <p:grpSpPr>
          <a:xfrm>
            <a:off x="2661270" y="4861309"/>
            <a:ext cx="6970906" cy="1409416"/>
            <a:chOff x="2661270" y="4861309"/>
            <a:chExt cx="6970906" cy="1409416"/>
          </a:xfrm>
        </p:grpSpPr>
        <p:grpSp>
          <p:nvGrpSpPr>
            <p:cNvPr id="87" name="组合 86">
              <a:extLst>
                <a:ext uri="{FF2B5EF4-FFF2-40B4-BE49-F238E27FC236}">
                  <a16:creationId xmlns:a16="http://schemas.microsoft.com/office/drawing/2014/main" id="{28D01ECB-0278-420C-BDBE-F46642FC10B6}"/>
                </a:ext>
              </a:extLst>
            </p:cNvPr>
            <p:cNvGrpSpPr/>
            <p:nvPr/>
          </p:nvGrpSpPr>
          <p:grpSpPr>
            <a:xfrm>
              <a:off x="3248696" y="4861309"/>
              <a:ext cx="5796054" cy="950374"/>
              <a:chOff x="3248696" y="6183584"/>
              <a:chExt cx="5796054" cy="2716472"/>
            </a:xfrm>
          </p:grpSpPr>
          <p:cxnSp>
            <p:nvCxnSpPr>
              <p:cNvPr id="91" name="直接箭头连接符 90">
                <a:extLst>
                  <a:ext uri="{FF2B5EF4-FFF2-40B4-BE49-F238E27FC236}">
                    <a16:creationId xmlns:a16="http://schemas.microsoft.com/office/drawing/2014/main" id="{93695860-6DBA-4364-9044-80196594FDF0}"/>
                  </a:ext>
                </a:extLst>
              </p:cNvPr>
              <p:cNvCxnSpPr>
                <a:cxnSpLocks/>
                <a:endCxn id="89" idx="0"/>
              </p:cNvCxnSpPr>
              <p:nvPr/>
            </p:nvCxnSpPr>
            <p:spPr>
              <a:xfrm flipH="1">
                <a:off x="3248696" y="6183584"/>
                <a:ext cx="1909232" cy="2716472"/>
              </a:xfrm>
              <a:prstGeom prst="straightConnector1">
                <a:avLst/>
              </a:prstGeom>
              <a:noFill/>
              <a:ln w="28575">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2" name="直接箭头连接符 91">
                <a:extLst>
                  <a:ext uri="{FF2B5EF4-FFF2-40B4-BE49-F238E27FC236}">
                    <a16:creationId xmlns:a16="http://schemas.microsoft.com/office/drawing/2014/main" id="{BB6C4C0C-E85C-4103-B669-2413B94D570D}"/>
                  </a:ext>
                </a:extLst>
              </p:cNvPr>
              <p:cNvCxnSpPr>
                <a:cxnSpLocks/>
                <a:endCxn id="90" idx="0"/>
              </p:cNvCxnSpPr>
              <p:nvPr/>
            </p:nvCxnSpPr>
            <p:spPr>
              <a:xfrm>
                <a:off x="7288765" y="6183584"/>
                <a:ext cx="1755985" cy="2716472"/>
              </a:xfrm>
              <a:prstGeom prst="straightConnector1">
                <a:avLst/>
              </a:prstGeom>
              <a:noFill/>
              <a:ln w="28575">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88" name="文本框 87">
              <a:extLst>
                <a:ext uri="{FF2B5EF4-FFF2-40B4-BE49-F238E27FC236}">
                  <a16:creationId xmlns:a16="http://schemas.microsoft.com/office/drawing/2014/main" id="{084B1F31-0932-4DAB-BEFE-4926C46B1FB4}"/>
                </a:ext>
              </a:extLst>
            </p:cNvPr>
            <p:cNvSpPr txBox="1"/>
            <p:nvPr/>
          </p:nvSpPr>
          <p:spPr>
            <a:xfrm>
              <a:off x="4043059" y="4923366"/>
              <a:ext cx="4243562" cy="338554"/>
            </a:xfrm>
            <a:prstGeom prst="rect">
              <a:avLst/>
            </a:prstGeom>
            <a:solidFill>
              <a:schemeClr val="bg1"/>
            </a:solidFill>
          </p:spPr>
          <p:txBody>
            <a:bodyPr wrap="square" rtlCol="0">
              <a:spAutoFit/>
            </a:bodyPr>
            <a:lstStyle/>
            <a:p>
              <a:pPr algn="ctr"/>
              <a:r>
                <a:rPr lang="en-US" altLang="zh-CN" sz="1600" dirty="0"/>
                <a:t>Generate white list to the security module</a:t>
              </a:r>
              <a:endParaRPr lang="zh-CN" altLang="en-US" sz="1600" dirty="0"/>
            </a:p>
          </p:txBody>
        </p:sp>
        <p:sp>
          <p:nvSpPr>
            <p:cNvPr id="89" name="文本框 88">
              <a:extLst>
                <a:ext uri="{FF2B5EF4-FFF2-40B4-BE49-F238E27FC236}">
                  <a16:creationId xmlns:a16="http://schemas.microsoft.com/office/drawing/2014/main" id="{F3F54A3A-76BB-4FAA-8723-84A6CF5B8682}"/>
                </a:ext>
              </a:extLst>
            </p:cNvPr>
            <p:cNvSpPr txBox="1"/>
            <p:nvPr/>
          </p:nvSpPr>
          <p:spPr>
            <a:xfrm>
              <a:off x="2661270" y="5624394"/>
              <a:ext cx="1174852" cy="646331"/>
            </a:xfrm>
            <a:prstGeom prst="rect">
              <a:avLst/>
            </a:prstGeom>
            <a:solidFill>
              <a:schemeClr val="bg1"/>
            </a:solidFill>
            <a:ln w="28575">
              <a:solidFill>
                <a:schemeClr val="tx1"/>
              </a:solidFill>
            </a:ln>
          </p:spPr>
          <p:txBody>
            <a:bodyPr wrap="square" rtlCol="0">
              <a:spAutoFit/>
            </a:bodyPr>
            <a:lstStyle/>
            <a:p>
              <a:pPr algn="ctr"/>
              <a:r>
                <a:rPr lang="en-US" altLang="zh-CN" b="1" dirty="0"/>
                <a:t>Security Check</a:t>
              </a:r>
              <a:endParaRPr lang="zh-CN" altLang="en-US" b="1" dirty="0"/>
            </a:p>
          </p:txBody>
        </p:sp>
        <p:sp>
          <p:nvSpPr>
            <p:cNvPr id="90" name="文本框 89">
              <a:extLst>
                <a:ext uri="{FF2B5EF4-FFF2-40B4-BE49-F238E27FC236}">
                  <a16:creationId xmlns:a16="http://schemas.microsoft.com/office/drawing/2014/main" id="{00FB5D5A-9574-4690-88DF-EF72ABD3E1EA}"/>
                </a:ext>
              </a:extLst>
            </p:cNvPr>
            <p:cNvSpPr txBox="1"/>
            <p:nvPr/>
          </p:nvSpPr>
          <p:spPr>
            <a:xfrm>
              <a:off x="8457324" y="5624394"/>
              <a:ext cx="1174852" cy="646331"/>
            </a:xfrm>
            <a:prstGeom prst="rect">
              <a:avLst/>
            </a:prstGeom>
            <a:solidFill>
              <a:schemeClr val="bg1"/>
            </a:solidFill>
            <a:ln w="28575">
              <a:solidFill>
                <a:schemeClr val="tx1"/>
              </a:solidFill>
            </a:ln>
          </p:spPr>
          <p:txBody>
            <a:bodyPr wrap="square" rtlCol="0">
              <a:spAutoFit/>
            </a:bodyPr>
            <a:lstStyle/>
            <a:p>
              <a:pPr algn="ctr"/>
              <a:r>
                <a:rPr lang="en-US" altLang="zh-CN" b="1" dirty="0"/>
                <a:t>Security Check</a:t>
              </a:r>
              <a:endParaRPr lang="zh-CN" altLang="en-US" b="1" dirty="0"/>
            </a:p>
          </p:txBody>
        </p:sp>
      </p:grpSp>
      <p:grpSp>
        <p:nvGrpSpPr>
          <p:cNvPr id="94" name="组合 93">
            <a:extLst>
              <a:ext uri="{FF2B5EF4-FFF2-40B4-BE49-F238E27FC236}">
                <a16:creationId xmlns:a16="http://schemas.microsoft.com/office/drawing/2014/main" id="{4859C946-3023-4E96-8589-74D37C304E87}"/>
              </a:ext>
            </a:extLst>
          </p:cNvPr>
          <p:cNvGrpSpPr/>
          <p:nvPr/>
        </p:nvGrpSpPr>
        <p:grpSpPr>
          <a:xfrm>
            <a:off x="4487807" y="5771876"/>
            <a:ext cx="3562636" cy="1111715"/>
            <a:chOff x="4487807" y="5771876"/>
            <a:chExt cx="3562636" cy="1111715"/>
          </a:xfrm>
        </p:grpSpPr>
        <p:sp>
          <p:nvSpPr>
            <p:cNvPr id="31" name="文本框 30">
              <a:extLst>
                <a:ext uri="{FF2B5EF4-FFF2-40B4-BE49-F238E27FC236}">
                  <a16:creationId xmlns:a16="http://schemas.microsoft.com/office/drawing/2014/main" id="{EC1B0CB3-95BF-4A0C-AAB7-8DB7F393E21A}"/>
                </a:ext>
              </a:extLst>
            </p:cNvPr>
            <p:cNvSpPr txBox="1"/>
            <p:nvPr/>
          </p:nvSpPr>
          <p:spPr>
            <a:xfrm>
              <a:off x="4487807" y="6237260"/>
              <a:ext cx="1246318" cy="646331"/>
            </a:xfrm>
            <a:prstGeom prst="rect">
              <a:avLst/>
            </a:prstGeom>
            <a:noFill/>
          </p:spPr>
          <p:txBody>
            <a:bodyPr wrap="square" rtlCol="0">
              <a:spAutoFit/>
            </a:bodyPr>
            <a:lstStyle/>
            <a:p>
              <a:pPr algn="ctr"/>
              <a:r>
                <a:rPr lang="en-US" altLang="zh-CN" b="1" dirty="0">
                  <a:solidFill>
                    <a:schemeClr val="accent6"/>
                  </a:solidFill>
                </a:rPr>
                <a:t>Trustable packet</a:t>
              </a:r>
              <a:endParaRPr lang="zh-CN" altLang="en-US" b="1" dirty="0">
                <a:solidFill>
                  <a:schemeClr val="accent6"/>
                </a:solidFill>
              </a:endParaRPr>
            </a:p>
          </p:txBody>
        </p:sp>
        <p:sp>
          <p:nvSpPr>
            <p:cNvPr id="32" name="文本框 31">
              <a:extLst>
                <a:ext uri="{FF2B5EF4-FFF2-40B4-BE49-F238E27FC236}">
                  <a16:creationId xmlns:a16="http://schemas.microsoft.com/office/drawing/2014/main" id="{5BDA7ADC-C8FF-4AAC-97A9-D80028505EF8}"/>
                </a:ext>
              </a:extLst>
            </p:cNvPr>
            <p:cNvSpPr txBox="1"/>
            <p:nvPr/>
          </p:nvSpPr>
          <p:spPr>
            <a:xfrm>
              <a:off x="6804125" y="6229861"/>
              <a:ext cx="1246318" cy="646331"/>
            </a:xfrm>
            <a:prstGeom prst="rect">
              <a:avLst/>
            </a:prstGeom>
            <a:noFill/>
          </p:spPr>
          <p:txBody>
            <a:bodyPr wrap="square" rtlCol="0">
              <a:spAutoFit/>
            </a:bodyPr>
            <a:lstStyle/>
            <a:p>
              <a:pPr algn="ctr"/>
              <a:r>
                <a:rPr lang="en-US" altLang="zh-CN" b="1" dirty="0">
                  <a:solidFill>
                    <a:schemeClr val="accent6"/>
                  </a:solidFill>
                </a:rPr>
                <a:t>Trustable packet</a:t>
              </a:r>
              <a:endParaRPr lang="zh-CN" altLang="en-US" b="1" dirty="0">
                <a:solidFill>
                  <a:schemeClr val="accent6"/>
                </a:solidFill>
              </a:endParaRPr>
            </a:p>
          </p:txBody>
        </p:sp>
        <p:grpSp>
          <p:nvGrpSpPr>
            <p:cNvPr id="62" name="组合 61">
              <a:extLst>
                <a:ext uri="{FF2B5EF4-FFF2-40B4-BE49-F238E27FC236}">
                  <a16:creationId xmlns:a16="http://schemas.microsoft.com/office/drawing/2014/main" id="{9D7ECE90-849B-4563-AE47-F17B815C7D8F}"/>
                </a:ext>
              </a:extLst>
            </p:cNvPr>
            <p:cNvGrpSpPr/>
            <p:nvPr/>
          </p:nvGrpSpPr>
          <p:grpSpPr>
            <a:xfrm>
              <a:off x="4684425" y="5771876"/>
              <a:ext cx="802444" cy="394148"/>
              <a:chOff x="5962340" y="2151008"/>
              <a:chExt cx="802444" cy="394148"/>
            </a:xfrm>
          </p:grpSpPr>
          <p:sp>
            <p:nvSpPr>
              <p:cNvPr id="82" name="矩形 81">
                <a:extLst>
                  <a:ext uri="{FF2B5EF4-FFF2-40B4-BE49-F238E27FC236}">
                    <a16:creationId xmlns:a16="http://schemas.microsoft.com/office/drawing/2014/main" id="{39A4E909-8903-4B7D-9DA7-E3204C80D7B5}"/>
                  </a:ext>
                </a:extLst>
              </p:cNvPr>
              <p:cNvSpPr/>
              <p:nvPr/>
            </p:nvSpPr>
            <p:spPr>
              <a:xfrm>
                <a:off x="6363562" y="2151009"/>
                <a:ext cx="401222" cy="3941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82">
                <a:extLst>
                  <a:ext uri="{FF2B5EF4-FFF2-40B4-BE49-F238E27FC236}">
                    <a16:creationId xmlns:a16="http://schemas.microsoft.com/office/drawing/2014/main" id="{71250034-211A-4DDA-8122-06B5D8B5FDB3}"/>
                  </a:ext>
                </a:extLst>
              </p:cNvPr>
              <p:cNvSpPr/>
              <p:nvPr/>
            </p:nvSpPr>
            <p:spPr>
              <a:xfrm>
                <a:off x="5962340" y="2151008"/>
                <a:ext cx="401222" cy="394147"/>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87B7E9F6-73A4-49AE-8766-41259A963150}"/>
                </a:ext>
              </a:extLst>
            </p:cNvPr>
            <p:cNvGrpSpPr/>
            <p:nvPr/>
          </p:nvGrpSpPr>
          <p:grpSpPr>
            <a:xfrm>
              <a:off x="6949587" y="5782445"/>
              <a:ext cx="802444" cy="394148"/>
              <a:chOff x="5962340" y="2151008"/>
              <a:chExt cx="802444" cy="394148"/>
            </a:xfrm>
          </p:grpSpPr>
          <p:sp>
            <p:nvSpPr>
              <p:cNvPr id="80" name="矩形 79">
                <a:extLst>
                  <a:ext uri="{FF2B5EF4-FFF2-40B4-BE49-F238E27FC236}">
                    <a16:creationId xmlns:a16="http://schemas.microsoft.com/office/drawing/2014/main" id="{6F3CAF76-7728-442B-87EA-99F2DD571ED7}"/>
                  </a:ext>
                </a:extLst>
              </p:cNvPr>
              <p:cNvSpPr/>
              <p:nvPr/>
            </p:nvSpPr>
            <p:spPr>
              <a:xfrm>
                <a:off x="6363562" y="2151009"/>
                <a:ext cx="401222" cy="3941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a:extLst>
                  <a:ext uri="{FF2B5EF4-FFF2-40B4-BE49-F238E27FC236}">
                    <a16:creationId xmlns:a16="http://schemas.microsoft.com/office/drawing/2014/main" id="{220B5C35-5C60-4C08-94A5-BDC42F20D561}"/>
                  </a:ext>
                </a:extLst>
              </p:cNvPr>
              <p:cNvSpPr/>
              <p:nvPr/>
            </p:nvSpPr>
            <p:spPr>
              <a:xfrm>
                <a:off x="5962340" y="2151008"/>
                <a:ext cx="401222" cy="394147"/>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44071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up)">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1D284-3478-410B-89F1-AE0E8EE7F9BD}"/>
              </a:ext>
            </a:extLst>
          </p:cNvPr>
          <p:cNvSpPr>
            <a:spLocks noGrp="1"/>
          </p:cNvSpPr>
          <p:nvPr>
            <p:ph type="title"/>
          </p:nvPr>
        </p:nvSpPr>
        <p:spPr/>
        <p:txBody>
          <a:bodyPr>
            <a:normAutofit fontScale="90000"/>
          </a:bodyPr>
          <a:lstStyle/>
          <a:p>
            <a:r>
              <a:rPr lang="en-US" altLang="zh-CN" dirty="0"/>
              <a:t>Stateless processing V.S. normal RNIC</a:t>
            </a:r>
            <a:endParaRPr lang="zh-CN" altLang="en-US" dirty="0"/>
          </a:p>
        </p:txBody>
      </p:sp>
      <p:sp>
        <p:nvSpPr>
          <p:cNvPr id="3" name="灯片编号占位符 2">
            <a:extLst>
              <a:ext uri="{FF2B5EF4-FFF2-40B4-BE49-F238E27FC236}">
                <a16:creationId xmlns:a16="http://schemas.microsoft.com/office/drawing/2014/main" id="{C09A7EA5-B405-4BD0-9980-64A68CF7C85A}"/>
              </a:ext>
            </a:extLst>
          </p:cNvPr>
          <p:cNvSpPr>
            <a:spLocks noGrp="1"/>
          </p:cNvSpPr>
          <p:nvPr>
            <p:ph type="sldNum" sz="quarter" idx="12"/>
          </p:nvPr>
        </p:nvSpPr>
        <p:spPr>
          <a:xfrm>
            <a:off x="8610600" y="6466522"/>
            <a:ext cx="2743200" cy="365125"/>
          </a:xfrm>
        </p:spPr>
        <p:txBody>
          <a:bodyPr/>
          <a:lstStyle/>
          <a:p>
            <a:fld id="{F210D295-9B15-4757-888B-4FDF115DEA16}" type="slidenum">
              <a:rPr lang="zh-CN" altLang="en-US" smtClean="0"/>
              <a:t>11</a:t>
            </a:fld>
            <a:endParaRPr lang="zh-CN" altLang="en-US"/>
          </a:p>
        </p:txBody>
      </p:sp>
      <p:sp>
        <p:nvSpPr>
          <p:cNvPr id="26" name="内容占位符 25">
            <a:extLst>
              <a:ext uri="{FF2B5EF4-FFF2-40B4-BE49-F238E27FC236}">
                <a16:creationId xmlns:a16="http://schemas.microsoft.com/office/drawing/2014/main" id="{0E7D23E6-757E-4C0A-A8EA-8F334114BB9F}"/>
              </a:ext>
            </a:extLst>
          </p:cNvPr>
          <p:cNvSpPr>
            <a:spLocks noGrp="1"/>
          </p:cNvSpPr>
          <p:nvPr>
            <p:ph idx="1"/>
          </p:nvPr>
        </p:nvSpPr>
        <p:spPr>
          <a:xfrm>
            <a:off x="838200" y="1124607"/>
            <a:ext cx="10981062" cy="4910329"/>
          </a:xfrm>
        </p:spPr>
        <p:txBody>
          <a:bodyPr/>
          <a:lstStyle/>
          <a:p>
            <a:r>
              <a:rPr lang="en-US" altLang="zh-CN" dirty="0"/>
              <a:t>RNIC should saturate the link bandwidth</a:t>
            </a:r>
          </a:p>
          <a:p>
            <a:pPr lvl="1"/>
            <a:r>
              <a:rPr lang="en-US" altLang="zh-CN" dirty="0"/>
              <a:t>Both </a:t>
            </a:r>
            <a:r>
              <a:rPr lang="en-US" altLang="zh-CN" dirty="0" err="1"/>
              <a:t>StaR</a:t>
            </a:r>
            <a:r>
              <a:rPr lang="en-US" altLang="zh-CN" dirty="0"/>
              <a:t> RNIC and normal RNIC require a short data packet buffer to fill the pipeline</a:t>
            </a:r>
          </a:p>
          <a:p>
            <a:pPr lvl="2"/>
            <a:r>
              <a:rPr lang="en-US" altLang="zh-CN" dirty="0"/>
              <a:t>To cover the delay of processing one packet</a:t>
            </a:r>
          </a:p>
          <a:p>
            <a:pPr lvl="1"/>
            <a:r>
              <a:rPr lang="en-US" altLang="zh-CN" dirty="0"/>
              <a:t>However, normal RNICs require </a:t>
            </a:r>
            <a:r>
              <a:rPr lang="en-US" altLang="zh-CN" b="1" dirty="0">
                <a:solidFill>
                  <a:srgbClr val="FF0000"/>
                </a:solidFill>
              </a:rPr>
              <a:t>another connection state buffer</a:t>
            </a:r>
            <a:endParaRPr lang="en-US" altLang="zh-CN" dirty="0"/>
          </a:p>
          <a:p>
            <a:pPr lvl="2"/>
            <a:r>
              <a:rPr lang="en-US" altLang="zh-CN" dirty="0"/>
              <a:t>Should be large enough to store all the connection states of those packets in the pipeline</a:t>
            </a:r>
          </a:p>
          <a:p>
            <a:pPr lvl="2"/>
            <a:r>
              <a:rPr lang="en-US" altLang="zh-CN" dirty="0"/>
              <a:t>Consume a lot of memory when data packets are small</a:t>
            </a:r>
            <a:endParaRPr lang="zh-CN" altLang="en-US" dirty="0"/>
          </a:p>
        </p:txBody>
      </p:sp>
      <p:grpSp>
        <p:nvGrpSpPr>
          <p:cNvPr id="50" name="组合 49">
            <a:extLst>
              <a:ext uri="{FF2B5EF4-FFF2-40B4-BE49-F238E27FC236}">
                <a16:creationId xmlns:a16="http://schemas.microsoft.com/office/drawing/2014/main" id="{97C8B242-596B-486C-B3F4-02CB5300B755}"/>
              </a:ext>
            </a:extLst>
          </p:cNvPr>
          <p:cNvGrpSpPr/>
          <p:nvPr/>
        </p:nvGrpSpPr>
        <p:grpSpPr>
          <a:xfrm>
            <a:off x="1064369" y="5123087"/>
            <a:ext cx="2461027" cy="1585429"/>
            <a:chOff x="1064369" y="5123087"/>
            <a:chExt cx="2461027" cy="1585429"/>
          </a:xfrm>
        </p:grpSpPr>
        <p:sp>
          <p:nvSpPr>
            <p:cNvPr id="16" name="文本框 15">
              <a:extLst>
                <a:ext uri="{FF2B5EF4-FFF2-40B4-BE49-F238E27FC236}">
                  <a16:creationId xmlns:a16="http://schemas.microsoft.com/office/drawing/2014/main" id="{909B8BAF-61B1-4728-B6ED-7700433B7030}"/>
                </a:ext>
              </a:extLst>
            </p:cNvPr>
            <p:cNvSpPr txBox="1"/>
            <p:nvPr/>
          </p:nvSpPr>
          <p:spPr>
            <a:xfrm>
              <a:off x="1064369" y="6339184"/>
              <a:ext cx="2461027" cy="369332"/>
            </a:xfrm>
            <a:prstGeom prst="rect">
              <a:avLst/>
            </a:prstGeom>
            <a:noFill/>
          </p:spPr>
          <p:txBody>
            <a:bodyPr wrap="square" rtlCol="0">
              <a:spAutoFit/>
            </a:bodyPr>
            <a:lstStyle/>
            <a:p>
              <a:r>
                <a:rPr lang="en-US" altLang="zh-CN" dirty="0"/>
                <a:t>Connection state buffer</a:t>
              </a:r>
              <a:endParaRPr lang="zh-CN" altLang="en-US" dirty="0"/>
            </a:p>
          </p:txBody>
        </p:sp>
        <p:grpSp>
          <p:nvGrpSpPr>
            <p:cNvPr id="17" name="组合 16">
              <a:extLst>
                <a:ext uri="{FF2B5EF4-FFF2-40B4-BE49-F238E27FC236}">
                  <a16:creationId xmlns:a16="http://schemas.microsoft.com/office/drawing/2014/main" id="{CCBDCD69-7F00-4E6F-9169-48961B325481}"/>
                </a:ext>
              </a:extLst>
            </p:cNvPr>
            <p:cNvGrpSpPr/>
            <p:nvPr/>
          </p:nvGrpSpPr>
          <p:grpSpPr>
            <a:xfrm rot="5400000">
              <a:off x="1600072" y="4835389"/>
              <a:ext cx="1185936" cy="1761331"/>
              <a:chOff x="2033960" y="3039935"/>
              <a:chExt cx="4032448" cy="504056"/>
            </a:xfrm>
          </p:grpSpPr>
          <p:sp>
            <p:nvSpPr>
              <p:cNvPr id="18" name="矩形 17">
                <a:extLst>
                  <a:ext uri="{FF2B5EF4-FFF2-40B4-BE49-F238E27FC236}">
                    <a16:creationId xmlns:a16="http://schemas.microsoft.com/office/drawing/2014/main" id="{666B961D-C748-45CA-A59D-8D495B68D14D}"/>
                  </a:ext>
                </a:extLst>
              </p:cNvPr>
              <p:cNvSpPr/>
              <p:nvPr/>
            </p:nvSpPr>
            <p:spPr>
              <a:xfrm>
                <a:off x="2033960" y="3039935"/>
                <a:ext cx="504056"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DCD3ACF-7D77-42BB-8104-B57406A15182}"/>
                  </a:ext>
                </a:extLst>
              </p:cNvPr>
              <p:cNvSpPr/>
              <p:nvPr/>
            </p:nvSpPr>
            <p:spPr>
              <a:xfrm>
                <a:off x="2538016" y="3039935"/>
                <a:ext cx="504056" cy="50405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81225946-ECAF-423F-B099-EEC38CE4FF99}"/>
                  </a:ext>
                </a:extLst>
              </p:cNvPr>
              <p:cNvSpPr/>
              <p:nvPr/>
            </p:nvSpPr>
            <p:spPr>
              <a:xfrm>
                <a:off x="3042072" y="3039935"/>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401E0B0-6240-4B7E-82C3-F8504B8EB6A6}"/>
                  </a:ext>
                </a:extLst>
              </p:cNvPr>
              <p:cNvSpPr/>
              <p:nvPr/>
            </p:nvSpPr>
            <p:spPr>
              <a:xfrm>
                <a:off x="3546128" y="3039935"/>
                <a:ext cx="504056" cy="5040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0E90000-D2E8-41F7-AE37-6EE08B59D9E6}"/>
                  </a:ext>
                </a:extLst>
              </p:cNvPr>
              <p:cNvSpPr/>
              <p:nvPr/>
            </p:nvSpPr>
            <p:spPr>
              <a:xfrm>
                <a:off x="4050184" y="3039935"/>
                <a:ext cx="504056" cy="5040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BFBD26F-A31C-44AA-9775-558CFD70936D}"/>
                  </a:ext>
                </a:extLst>
              </p:cNvPr>
              <p:cNvSpPr/>
              <p:nvPr/>
            </p:nvSpPr>
            <p:spPr>
              <a:xfrm>
                <a:off x="4554240" y="3039935"/>
                <a:ext cx="504056" cy="50405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6B2060F-F3BB-4FEF-8372-DA8BA7AB0C88}"/>
                  </a:ext>
                </a:extLst>
              </p:cNvPr>
              <p:cNvSpPr/>
              <p:nvPr/>
            </p:nvSpPr>
            <p:spPr>
              <a:xfrm>
                <a:off x="5058296" y="3039935"/>
                <a:ext cx="504056" cy="50405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AB1D8946-AF23-4FDC-A9B1-F35059EE6D68}"/>
                  </a:ext>
                </a:extLst>
              </p:cNvPr>
              <p:cNvSpPr/>
              <p:nvPr/>
            </p:nvSpPr>
            <p:spPr>
              <a:xfrm>
                <a:off x="5562352" y="3039935"/>
                <a:ext cx="504056" cy="50405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9" name="组合 48">
            <a:extLst>
              <a:ext uri="{FF2B5EF4-FFF2-40B4-BE49-F238E27FC236}">
                <a16:creationId xmlns:a16="http://schemas.microsoft.com/office/drawing/2014/main" id="{894C848B-5C5B-4781-9E2A-F14E0C739214}"/>
              </a:ext>
            </a:extLst>
          </p:cNvPr>
          <p:cNvGrpSpPr/>
          <p:nvPr/>
        </p:nvGrpSpPr>
        <p:grpSpPr>
          <a:xfrm>
            <a:off x="964905" y="5008771"/>
            <a:ext cx="10854357" cy="1699986"/>
            <a:chOff x="964905" y="5008771"/>
            <a:chExt cx="10854357" cy="1699986"/>
          </a:xfrm>
        </p:grpSpPr>
        <p:grpSp>
          <p:nvGrpSpPr>
            <p:cNvPr id="14" name="组合 13">
              <a:extLst>
                <a:ext uri="{FF2B5EF4-FFF2-40B4-BE49-F238E27FC236}">
                  <a16:creationId xmlns:a16="http://schemas.microsoft.com/office/drawing/2014/main" id="{1F190F4C-598C-4BC1-8366-C4935591EEF0}"/>
                </a:ext>
              </a:extLst>
            </p:cNvPr>
            <p:cNvGrpSpPr/>
            <p:nvPr/>
          </p:nvGrpSpPr>
          <p:grpSpPr>
            <a:xfrm>
              <a:off x="4274543" y="5972554"/>
              <a:ext cx="1185936" cy="276143"/>
              <a:chOff x="2033960" y="3039935"/>
              <a:chExt cx="4032448" cy="504056"/>
            </a:xfrm>
          </p:grpSpPr>
          <p:sp>
            <p:nvSpPr>
              <p:cNvPr id="6" name="矩形 5">
                <a:extLst>
                  <a:ext uri="{FF2B5EF4-FFF2-40B4-BE49-F238E27FC236}">
                    <a16:creationId xmlns:a16="http://schemas.microsoft.com/office/drawing/2014/main" id="{D472024A-95CD-4425-840A-895C4397D6AB}"/>
                  </a:ext>
                </a:extLst>
              </p:cNvPr>
              <p:cNvSpPr/>
              <p:nvPr/>
            </p:nvSpPr>
            <p:spPr>
              <a:xfrm>
                <a:off x="2033960" y="3039935"/>
                <a:ext cx="504056"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6C8CC61-B67A-4AB4-9C50-F72A74AB8346}"/>
                  </a:ext>
                </a:extLst>
              </p:cNvPr>
              <p:cNvSpPr/>
              <p:nvPr/>
            </p:nvSpPr>
            <p:spPr>
              <a:xfrm>
                <a:off x="2538016" y="3039935"/>
                <a:ext cx="504056" cy="50405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44289C9-F76A-4DDD-B16D-3CBD9711E1CD}"/>
                  </a:ext>
                </a:extLst>
              </p:cNvPr>
              <p:cNvSpPr/>
              <p:nvPr/>
            </p:nvSpPr>
            <p:spPr>
              <a:xfrm>
                <a:off x="3042072" y="3039935"/>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315250C-DB0C-4905-B349-FCB51090AF61}"/>
                  </a:ext>
                </a:extLst>
              </p:cNvPr>
              <p:cNvSpPr/>
              <p:nvPr/>
            </p:nvSpPr>
            <p:spPr>
              <a:xfrm>
                <a:off x="3546128" y="3039935"/>
                <a:ext cx="504056" cy="5040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334AB59-A42B-48EC-8CF8-B5EB0BAAAA5E}"/>
                  </a:ext>
                </a:extLst>
              </p:cNvPr>
              <p:cNvSpPr/>
              <p:nvPr/>
            </p:nvSpPr>
            <p:spPr>
              <a:xfrm>
                <a:off x="4050184" y="3039935"/>
                <a:ext cx="504056" cy="5040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B6935317-1AA4-43F1-9486-C1A84032D815}"/>
                  </a:ext>
                </a:extLst>
              </p:cNvPr>
              <p:cNvSpPr/>
              <p:nvPr/>
            </p:nvSpPr>
            <p:spPr>
              <a:xfrm>
                <a:off x="4554240" y="3039935"/>
                <a:ext cx="504056" cy="50405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9AD65DB-39B7-45B4-A2D9-25FF5E71F2C7}"/>
                  </a:ext>
                </a:extLst>
              </p:cNvPr>
              <p:cNvSpPr/>
              <p:nvPr/>
            </p:nvSpPr>
            <p:spPr>
              <a:xfrm>
                <a:off x="5058296" y="3039935"/>
                <a:ext cx="504056" cy="50405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224A846A-4C12-4260-914D-A357D7F9DFDA}"/>
                  </a:ext>
                </a:extLst>
              </p:cNvPr>
              <p:cNvSpPr/>
              <p:nvPr/>
            </p:nvSpPr>
            <p:spPr>
              <a:xfrm>
                <a:off x="5562352" y="3039935"/>
                <a:ext cx="504056" cy="50405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7DEA5D29-2237-4403-A54B-BD035152736E}"/>
                </a:ext>
              </a:extLst>
            </p:cNvPr>
            <p:cNvSpPr txBox="1"/>
            <p:nvPr/>
          </p:nvSpPr>
          <p:spPr>
            <a:xfrm>
              <a:off x="4206013" y="6339184"/>
              <a:ext cx="1619480" cy="369332"/>
            </a:xfrm>
            <a:prstGeom prst="rect">
              <a:avLst/>
            </a:prstGeom>
            <a:noFill/>
          </p:spPr>
          <p:txBody>
            <a:bodyPr wrap="square" rtlCol="0">
              <a:spAutoFit/>
            </a:bodyPr>
            <a:lstStyle/>
            <a:p>
              <a:r>
                <a:rPr lang="en-US" altLang="zh-CN" dirty="0"/>
                <a:t>Packet buffer</a:t>
              </a:r>
              <a:endParaRPr lang="zh-CN" altLang="en-US" dirty="0"/>
            </a:p>
          </p:txBody>
        </p:sp>
        <p:grpSp>
          <p:nvGrpSpPr>
            <p:cNvPr id="48" name="组合 47">
              <a:extLst>
                <a:ext uri="{FF2B5EF4-FFF2-40B4-BE49-F238E27FC236}">
                  <a16:creationId xmlns:a16="http://schemas.microsoft.com/office/drawing/2014/main" id="{A1BAA150-35A3-4716-AF44-71234C4A70D8}"/>
                </a:ext>
              </a:extLst>
            </p:cNvPr>
            <p:cNvGrpSpPr/>
            <p:nvPr/>
          </p:nvGrpSpPr>
          <p:grpSpPr>
            <a:xfrm>
              <a:off x="964905" y="5008771"/>
              <a:ext cx="10854357" cy="1669824"/>
              <a:chOff x="964905" y="5008771"/>
              <a:chExt cx="10854357" cy="1669824"/>
            </a:xfrm>
          </p:grpSpPr>
          <p:sp>
            <p:nvSpPr>
              <p:cNvPr id="5" name="矩形 4">
                <a:extLst>
                  <a:ext uri="{FF2B5EF4-FFF2-40B4-BE49-F238E27FC236}">
                    <a16:creationId xmlns:a16="http://schemas.microsoft.com/office/drawing/2014/main" id="{60958C56-CE4F-4869-896E-B47ACE47006B}"/>
                  </a:ext>
                </a:extLst>
              </p:cNvPr>
              <p:cNvSpPr/>
              <p:nvPr/>
            </p:nvSpPr>
            <p:spPr>
              <a:xfrm>
                <a:off x="964905" y="5008771"/>
                <a:ext cx="4918102" cy="16695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zh-CN" b="1" dirty="0">
                    <a:solidFill>
                      <a:schemeClr val="tx1"/>
                    </a:solidFill>
                  </a:rPr>
                  <a:t>Normal RNIC</a:t>
                </a:r>
                <a:endParaRPr kumimoji="1" lang="zh-CN" altLang="en-US" b="1" dirty="0">
                  <a:solidFill>
                    <a:schemeClr val="tx1"/>
                  </a:solidFill>
                </a:endParaRPr>
              </a:p>
            </p:txBody>
          </p:sp>
          <p:sp>
            <p:nvSpPr>
              <p:cNvPr id="27" name="矩形 26">
                <a:extLst>
                  <a:ext uri="{FF2B5EF4-FFF2-40B4-BE49-F238E27FC236}">
                    <a16:creationId xmlns:a16="http://schemas.microsoft.com/office/drawing/2014/main" id="{47CF019B-7435-422E-BE12-EB555B14CEF8}"/>
                  </a:ext>
                </a:extLst>
              </p:cNvPr>
              <p:cNvSpPr/>
              <p:nvPr/>
            </p:nvSpPr>
            <p:spPr>
              <a:xfrm>
                <a:off x="6901160" y="5009012"/>
                <a:ext cx="4918102" cy="166958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zh-CN" b="1" dirty="0" err="1">
                    <a:solidFill>
                      <a:schemeClr val="tx1"/>
                    </a:solidFill>
                  </a:rPr>
                  <a:t>StaR</a:t>
                </a:r>
                <a:r>
                  <a:rPr kumimoji="1" lang="en-US" altLang="zh-CN" b="1" dirty="0">
                    <a:solidFill>
                      <a:schemeClr val="tx1"/>
                    </a:solidFill>
                  </a:rPr>
                  <a:t> RNIC</a:t>
                </a:r>
                <a:endParaRPr kumimoji="1" lang="zh-CN" altLang="en-US" b="1" dirty="0">
                  <a:solidFill>
                    <a:schemeClr val="tx1"/>
                  </a:solidFill>
                </a:endParaRPr>
              </a:p>
            </p:txBody>
          </p:sp>
        </p:grpSp>
        <p:grpSp>
          <p:nvGrpSpPr>
            <p:cNvPr id="28" name="组合 27">
              <a:extLst>
                <a:ext uri="{FF2B5EF4-FFF2-40B4-BE49-F238E27FC236}">
                  <a16:creationId xmlns:a16="http://schemas.microsoft.com/office/drawing/2014/main" id="{5BDC6256-439D-4EAE-B912-28E5738A84E0}"/>
                </a:ext>
              </a:extLst>
            </p:cNvPr>
            <p:cNvGrpSpPr/>
            <p:nvPr/>
          </p:nvGrpSpPr>
          <p:grpSpPr>
            <a:xfrm>
              <a:off x="10210798" y="5972795"/>
              <a:ext cx="1185936" cy="276143"/>
              <a:chOff x="2033960" y="3039935"/>
              <a:chExt cx="4032448" cy="504056"/>
            </a:xfrm>
          </p:grpSpPr>
          <p:sp>
            <p:nvSpPr>
              <p:cNvPr id="29" name="矩形 28">
                <a:extLst>
                  <a:ext uri="{FF2B5EF4-FFF2-40B4-BE49-F238E27FC236}">
                    <a16:creationId xmlns:a16="http://schemas.microsoft.com/office/drawing/2014/main" id="{A6A103E5-E4B3-4517-BE53-77FEA3D23CE9}"/>
                  </a:ext>
                </a:extLst>
              </p:cNvPr>
              <p:cNvSpPr/>
              <p:nvPr/>
            </p:nvSpPr>
            <p:spPr>
              <a:xfrm>
                <a:off x="2033960" y="3039935"/>
                <a:ext cx="504056" cy="5040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8C835779-8560-4D1C-9C08-51DDE862AB63}"/>
                  </a:ext>
                </a:extLst>
              </p:cNvPr>
              <p:cNvSpPr/>
              <p:nvPr/>
            </p:nvSpPr>
            <p:spPr>
              <a:xfrm>
                <a:off x="2538016" y="3039935"/>
                <a:ext cx="504056" cy="50405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FD7AB6FF-7892-4849-9DA3-B1B582C3303B}"/>
                  </a:ext>
                </a:extLst>
              </p:cNvPr>
              <p:cNvSpPr/>
              <p:nvPr/>
            </p:nvSpPr>
            <p:spPr>
              <a:xfrm>
                <a:off x="3042072" y="3039935"/>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AD33AD1-8D27-4056-9D94-B30BC78A4BE6}"/>
                  </a:ext>
                </a:extLst>
              </p:cNvPr>
              <p:cNvSpPr/>
              <p:nvPr/>
            </p:nvSpPr>
            <p:spPr>
              <a:xfrm>
                <a:off x="3546128" y="3039935"/>
                <a:ext cx="504056" cy="5040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E3770CD-9B2B-4611-8A3B-233CC7D5BC00}"/>
                  </a:ext>
                </a:extLst>
              </p:cNvPr>
              <p:cNvSpPr/>
              <p:nvPr/>
            </p:nvSpPr>
            <p:spPr>
              <a:xfrm>
                <a:off x="4050184" y="3039935"/>
                <a:ext cx="504056" cy="5040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C8264E2-900C-4C93-A451-16CE06520AD9}"/>
                  </a:ext>
                </a:extLst>
              </p:cNvPr>
              <p:cNvSpPr/>
              <p:nvPr/>
            </p:nvSpPr>
            <p:spPr>
              <a:xfrm>
                <a:off x="4554240" y="3039935"/>
                <a:ext cx="504056" cy="50405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8FE778E0-E110-4F76-8BA8-DB099F3CAED9}"/>
                  </a:ext>
                </a:extLst>
              </p:cNvPr>
              <p:cNvSpPr/>
              <p:nvPr/>
            </p:nvSpPr>
            <p:spPr>
              <a:xfrm>
                <a:off x="5058296" y="3039935"/>
                <a:ext cx="504056" cy="50405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9B6046C4-673B-41FC-AE81-95BF65A6A317}"/>
                  </a:ext>
                </a:extLst>
              </p:cNvPr>
              <p:cNvSpPr/>
              <p:nvPr/>
            </p:nvSpPr>
            <p:spPr>
              <a:xfrm>
                <a:off x="5562352" y="3039935"/>
                <a:ext cx="504056" cy="50405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a:extLst>
                <a:ext uri="{FF2B5EF4-FFF2-40B4-BE49-F238E27FC236}">
                  <a16:creationId xmlns:a16="http://schemas.microsoft.com/office/drawing/2014/main" id="{809A0891-4C92-4F45-8DCD-82E3355FB782}"/>
                </a:ext>
              </a:extLst>
            </p:cNvPr>
            <p:cNvSpPr txBox="1"/>
            <p:nvPr/>
          </p:nvSpPr>
          <p:spPr>
            <a:xfrm>
              <a:off x="10142268" y="6339425"/>
              <a:ext cx="1619480" cy="369332"/>
            </a:xfrm>
            <a:prstGeom prst="rect">
              <a:avLst/>
            </a:prstGeom>
            <a:noFill/>
          </p:spPr>
          <p:txBody>
            <a:bodyPr wrap="square" rtlCol="0">
              <a:spAutoFit/>
            </a:bodyPr>
            <a:lstStyle/>
            <a:p>
              <a:r>
                <a:rPr lang="en-US" altLang="zh-CN" dirty="0"/>
                <a:t>Packet buffer</a:t>
              </a:r>
              <a:endParaRPr lang="zh-CN" altLang="en-US" dirty="0"/>
            </a:p>
          </p:txBody>
        </p:sp>
      </p:grpSp>
      <p:sp>
        <p:nvSpPr>
          <p:cNvPr id="4" name="矩形 3">
            <a:extLst>
              <a:ext uri="{FF2B5EF4-FFF2-40B4-BE49-F238E27FC236}">
                <a16:creationId xmlns:a16="http://schemas.microsoft.com/office/drawing/2014/main" id="{78196704-24B9-4271-99DE-09DF8F09E16F}"/>
              </a:ext>
            </a:extLst>
          </p:cNvPr>
          <p:cNvSpPr/>
          <p:nvPr/>
        </p:nvSpPr>
        <p:spPr>
          <a:xfrm>
            <a:off x="7210285" y="5540729"/>
            <a:ext cx="2437669" cy="646331"/>
          </a:xfrm>
          <a:prstGeom prst="rect">
            <a:avLst/>
          </a:prstGeom>
          <a:ln w="28575">
            <a:solidFill>
              <a:srgbClr val="FF0000"/>
            </a:solidFill>
          </a:ln>
        </p:spPr>
        <p:txBody>
          <a:bodyPr wrap="square">
            <a:spAutoFit/>
          </a:bodyPr>
          <a:lstStyle/>
          <a:p>
            <a:pPr algn="ctr"/>
            <a:r>
              <a:rPr lang="en-US" altLang="zh-CN" b="1" dirty="0"/>
              <a:t>Require no connection state buffer!</a:t>
            </a:r>
            <a:endParaRPr lang="zh-CN" altLang="en-US" dirty="0"/>
          </a:p>
        </p:txBody>
      </p:sp>
    </p:spTree>
    <p:extLst>
      <p:ext uri="{BB962C8B-B14F-4D97-AF65-F5344CB8AC3E}">
        <p14:creationId xmlns:p14="http://schemas.microsoft.com/office/powerpoint/2010/main" val="147255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1" end="1"/>
                                            </p:txEl>
                                          </p:spTgt>
                                        </p:tgtEl>
                                        <p:attrNameLst>
                                          <p:attrName>style.visibility</p:attrName>
                                        </p:attrNameLst>
                                      </p:cBhvr>
                                      <p:to>
                                        <p:strVal val="visible"/>
                                      </p:to>
                                    </p:set>
                                    <p:animEffect transition="in" filter="fade">
                                      <p:cBhvr>
                                        <p:cTn id="7" dur="500"/>
                                        <p:tgtEl>
                                          <p:spTgt spid="2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xEl>
                                              <p:pRg st="2" end="2"/>
                                            </p:txEl>
                                          </p:spTgt>
                                        </p:tgtEl>
                                        <p:attrNameLst>
                                          <p:attrName>style.visibility</p:attrName>
                                        </p:attrNameLst>
                                      </p:cBhvr>
                                      <p:to>
                                        <p:strVal val="visible"/>
                                      </p:to>
                                    </p:set>
                                    <p:animEffect transition="in" filter="fade">
                                      <p:cBhvr>
                                        <p:cTn id="10" dur="500"/>
                                        <p:tgtEl>
                                          <p:spTgt spid="2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xEl>
                                              <p:pRg st="3" end="3"/>
                                            </p:txEl>
                                          </p:spTgt>
                                        </p:tgtEl>
                                        <p:attrNameLst>
                                          <p:attrName>style.visibility</p:attrName>
                                        </p:attrNameLst>
                                      </p:cBhvr>
                                      <p:to>
                                        <p:strVal val="visible"/>
                                      </p:to>
                                    </p:set>
                                    <p:animEffect transition="in" filter="fade">
                                      <p:cBhvr>
                                        <p:cTn id="20" dur="500"/>
                                        <p:tgtEl>
                                          <p:spTgt spid="2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xEl>
                                              <p:pRg st="4" end="4"/>
                                            </p:txEl>
                                          </p:spTgt>
                                        </p:tgtEl>
                                        <p:attrNameLst>
                                          <p:attrName>style.visibility</p:attrName>
                                        </p:attrNameLst>
                                      </p:cBhvr>
                                      <p:to>
                                        <p:strVal val="visible"/>
                                      </p:to>
                                    </p:set>
                                    <p:animEffect transition="in" filter="fade">
                                      <p:cBhvr>
                                        <p:cTn id="30" dur="500"/>
                                        <p:tgtEl>
                                          <p:spTgt spid="2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xEl>
                                              <p:pRg st="5" end="5"/>
                                            </p:txEl>
                                          </p:spTgt>
                                        </p:tgtEl>
                                        <p:attrNameLst>
                                          <p:attrName>style.visibility</p:attrName>
                                        </p:attrNameLst>
                                      </p:cBhvr>
                                      <p:to>
                                        <p:strVal val="visible"/>
                                      </p:to>
                                    </p:set>
                                    <p:animEffect transition="in" filter="fade">
                                      <p:cBhvr>
                                        <p:cTn id="35" dur="500"/>
                                        <p:tgtEl>
                                          <p:spTgt spid="2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ACA18-CE0D-4713-AB45-4DC73437ACF1}"/>
              </a:ext>
            </a:extLst>
          </p:cNvPr>
          <p:cNvSpPr>
            <a:spLocks noGrp="1"/>
          </p:cNvSpPr>
          <p:nvPr>
            <p:ph type="title"/>
          </p:nvPr>
        </p:nvSpPr>
        <p:spPr/>
        <p:txBody>
          <a:bodyPr/>
          <a:lstStyle/>
          <a:p>
            <a:r>
              <a:rPr lang="en-US" altLang="zh-CN" dirty="0"/>
              <a:t>Performance evaluation</a:t>
            </a:r>
            <a:endParaRPr lang="zh-CN" altLang="en-US" dirty="0"/>
          </a:p>
        </p:txBody>
      </p:sp>
      <p:sp>
        <p:nvSpPr>
          <p:cNvPr id="3" name="灯片编号占位符 2">
            <a:extLst>
              <a:ext uri="{FF2B5EF4-FFF2-40B4-BE49-F238E27FC236}">
                <a16:creationId xmlns:a16="http://schemas.microsoft.com/office/drawing/2014/main" id="{065985BF-43F9-43D0-8D13-BD759856CDFE}"/>
              </a:ext>
            </a:extLst>
          </p:cNvPr>
          <p:cNvSpPr>
            <a:spLocks noGrp="1"/>
          </p:cNvSpPr>
          <p:nvPr>
            <p:ph type="sldNum" sz="quarter" idx="12"/>
          </p:nvPr>
        </p:nvSpPr>
        <p:spPr/>
        <p:txBody>
          <a:bodyPr/>
          <a:lstStyle/>
          <a:p>
            <a:fld id="{F210D295-9B15-4757-888B-4FDF115DEA16}" type="slidenum">
              <a:rPr lang="zh-CN" altLang="en-US" smtClean="0"/>
              <a:t>12</a:t>
            </a:fld>
            <a:endParaRPr lang="zh-CN" altLang="en-US"/>
          </a:p>
        </p:txBody>
      </p:sp>
      <p:sp>
        <p:nvSpPr>
          <p:cNvPr id="4" name="内容占位符 3">
            <a:extLst>
              <a:ext uri="{FF2B5EF4-FFF2-40B4-BE49-F238E27FC236}">
                <a16:creationId xmlns:a16="http://schemas.microsoft.com/office/drawing/2014/main" id="{E2E97570-BC10-4E69-A2DD-249527624433}"/>
              </a:ext>
            </a:extLst>
          </p:cNvPr>
          <p:cNvSpPr>
            <a:spLocks noGrp="1"/>
          </p:cNvSpPr>
          <p:nvPr>
            <p:ph idx="1"/>
          </p:nvPr>
        </p:nvSpPr>
        <p:spPr>
          <a:xfrm>
            <a:off x="838200" y="1124607"/>
            <a:ext cx="10515600" cy="549957"/>
          </a:xfrm>
        </p:spPr>
        <p:txBody>
          <a:bodyPr/>
          <a:lstStyle/>
          <a:p>
            <a:r>
              <a:rPr lang="en-US" altLang="zh-CN" dirty="0"/>
              <a:t>Preliminary simulation in NS3</a:t>
            </a:r>
            <a:endParaRPr lang="zh-CN" altLang="en-US" dirty="0"/>
          </a:p>
        </p:txBody>
      </p:sp>
      <p:sp>
        <p:nvSpPr>
          <p:cNvPr id="5" name="内容占位符 3">
            <a:extLst>
              <a:ext uri="{FF2B5EF4-FFF2-40B4-BE49-F238E27FC236}">
                <a16:creationId xmlns:a16="http://schemas.microsoft.com/office/drawing/2014/main" id="{A79B1CBC-ADAE-44E0-9FD0-E36B2CDA4B6A}"/>
              </a:ext>
            </a:extLst>
          </p:cNvPr>
          <p:cNvSpPr txBox="1">
            <a:spLocks/>
          </p:cNvSpPr>
          <p:nvPr/>
        </p:nvSpPr>
        <p:spPr>
          <a:xfrm>
            <a:off x="837410" y="1860039"/>
            <a:ext cx="10840470" cy="1797561"/>
          </a:xfrm>
          <a:prstGeom prst="rect">
            <a:avLst/>
          </a:prstGeom>
        </p:spPr>
        <p:txBody>
          <a:bodyPr vert="horz" lIns="91440" tIns="45720" rIns="91440" bIns="45720" rtlCol="0">
            <a:normAutofit fontScale="85000" lnSpcReduction="10000"/>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baseline="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baseline="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Scenario #1: Stress test</a:t>
            </a:r>
          </a:p>
          <a:p>
            <a:pPr lvl="1"/>
            <a:r>
              <a:rPr lang="en-US" altLang="zh-CN" dirty="0"/>
              <a:t>Multiple clients continuously WRITE 8B data to the server </a:t>
            </a:r>
          </a:p>
          <a:p>
            <a:pPr lvl="2"/>
            <a:r>
              <a:rPr lang="en-US" altLang="zh-CN" dirty="0"/>
              <a:t>1 </a:t>
            </a:r>
            <a:r>
              <a:rPr lang="en-US" altLang="zh-CN" dirty="0" err="1"/>
              <a:t>outbounding</a:t>
            </a:r>
            <a:r>
              <a:rPr lang="en-US" altLang="zh-CN" dirty="0"/>
              <a:t> WRITE at any moment</a:t>
            </a:r>
          </a:p>
          <a:p>
            <a:pPr lvl="1"/>
            <a:r>
              <a:rPr lang="en-US" altLang="zh-CN" dirty="0"/>
              <a:t>100Gbps link, 12us RTT, 1us PCIe latency, NIC memory of 300 conn states</a:t>
            </a:r>
            <a:endParaRPr lang="zh-CN" altLang="en-US" dirty="0"/>
          </a:p>
        </p:txBody>
      </p:sp>
      <p:pic>
        <p:nvPicPr>
          <p:cNvPr id="22" name="图片 21">
            <a:extLst>
              <a:ext uri="{FF2B5EF4-FFF2-40B4-BE49-F238E27FC236}">
                <a16:creationId xmlns:a16="http://schemas.microsoft.com/office/drawing/2014/main" id="{EC49D4BD-C34D-463F-A447-691686EA0493}"/>
              </a:ext>
            </a:extLst>
          </p:cNvPr>
          <p:cNvPicPr>
            <a:picLocks noChangeAspect="1"/>
          </p:cNvPicPr>
          <p:nvPr/>
        </p:nvPicPr>
        <p:blipFill>
          <a:blip r:embed="rId3"/>
          <a:stretch>
            <a:fillRect/>
          </a:stretch>
        </p:blipFill>
        <p:spPr>
          <a:xfrm>
            <a:off x="5589269" y="3669152"/>
            <a:ext cx="4392931" cy="3137288"/>
          </a:xfrm>
          <a:prstGeom prst="rect">
            <a:avLst/>
          </a:prstGeom>
        </p:spPr>
      </p:pic>
      <p:sp>
        <p:nvSpPr>
          <p:cNvPr id="23" name="文本框 22">
            <a:extLst>
              <a:ext uri="{FF2B5EF4-FFF2-40B4-BE49-F238E27FC236}">
                <a16:creationId xmlns:a16="http://schemas.microsoft.com/office/drawing/2014/main" id="{EC534025-9CC6-4293-AE0D-ED7F2CC95FF1}"/>
              </a:ext>
            </a:extLst>
          </p:cNvPr>
          <p:cNvSpPr txBox="1"/>
          <p:nvPr/>
        </p:nvSpPr>
        <p:spPr>
          <a:xfrm>
            <a:off x="10197292" y="4485677"/>
            <a:ext cx="1913262" cy="1200329"/>
          </a:xfrm>
          <a:prstGeom prst="rect">
            <a:avLst/>
          </a:prstGeom>
          <a:noFill/>
          <a:ln w="28575">
            <a:solidFill>
              <a:srgbClr val="FF0000"/>
            </a:solidFill>
          </a:ln>
        </p:spPr>
        <p:txBody>
          <a:bodyPr wrap="square" rtlCol="0">
            <a:spAutoFit/>
          </a:bodyPr>
          <a:lstStyle/>
          <a:p>
            <a:pPr algn="ctr"/>
            <a:r>
              <a:rPr lang="en-US" altLang="zh-CN" sz="2400" b="1" dirty="0">
                <a:solidFill>
                  <a:srgbClr val="FF0000"/>
                </a:solidFill>
              </a:rPr>
              <a:t>160x </a:t>
            </a:r>
            <a:r>
              <a:rPr lang="en-US" altLang="zh-CN" sz="2400" dirty="0"/>
              <a:t>throughput improvement</a:t>
            </a:r>
            <a:endParaRPr lang="zh-CN" altLang="en-US" sz="2400" dirty="0"/>
          </a:p>
        </p:txBody>
      </p:sp>
      <p:grpSp>
        <p:nvGrpSpPr>
          <p:cNvPr id="26" name="组合 25">
            <a:extLst>
              <a:ext uri="{FF2B5EF4-FFF2-40B4-BE49-F238E27FC236}">
                <a16:creationId xmlns:a16="http://schemas.microsoft.com/office/drawing/2014/main" id="{B8BF6979-4955-488D-9C65-F3B25AD6C0BF}"/>
              </a:ext>
            </a:extLst>
          </p:cNvPr>
          <p:cNvGrpSpPr/>
          <p:nvPr/>
        </p:nvGrpSpPr>
        <p:grpSpPr>
          <a:xfrm>
            <a:off x="539953" y="4406471"/>
            <a:ext cx="4321884" cy="1719750"/>
            <a:chOff x="539953" y="4406471"/>
            <a:chExt cx="4321884" cy="1719750"/>
          </a:xfrm>
        </p:grpSpPr>
        <p:grpSp>
          <p:nvGrpSpPr>
            <p:cNvPr id="6" name="组合 5">
              <a:extLst>
                <a:ext uri="{FF2B5EF4-FFF2-40B4-BE49-F238E27FC236}">
                  <a16:creationId xmlns:a16="http://schemas.microsoft.com/office/drawing/2014/main" id="{1E1D8F3C-87B3-4A83-9C47-F498EF688F33}"/>
                </a:ext>
              </a:extLst>
            </p:cNvPr>
            <p:cNvGrpSpPr/>
            <p:nvPr/>
          </p:nvGrpSpPr>
          <p:grpSpPr>
            <a:xfrm>
              <a:off x="539953" y="4406471"/>
              <a:ext cx="4321884" cy="1189001"/>
              <a:chOff x="3305036" y="3578648"/>
              <a:chExt cx="4321884" cy="1189001"/>
            </a:xfrm>
          </p:grpSpPr>
          <p:sp>
            <p:nvSpPr>
              <p:cNvPr id="7" name="矩形 6">
                <a:extLst>
                  <a:ext uri="{FF2B5EF4-FFF2-40B4-BE49-F238E27FC236}">
                    <a16:creationId xmlns:a16="http://schemas.microsoft.com/office/drawing/2014/main" id="{D359E785-63D0-462F-9996-4264398A4768}"/>
                  </a:ext>
                </a:extLst>
              </p:cNvPr>
              <p:cNvSpPr/>
              <p:nvPr/>
            </p:nvSpPr>
            <p:spPr>
              <a:xfrm>
                <a:off x="4428781" y="3944039"/>
                <a:ext cx="627961" cy="45169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0415302-DEE2-4F30-934C-5A23925E375A}"/>
                  </a:ext>
                </a:extLst>
              </p:cNvPr>
              <p:cNvSpPr/>
              <p:nvPr/>
            </p:nvSpPr>
            <p:spPr>
              <a:xfrm>
                <a:off x="5928645" y="3578648"/>
                <a:ext cx="627961" cy="13771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480D14A-2E44-4C28-8DD4-17A13D5E747F}"/>
                  </a:ext>
                </a:extLst>
              </p:cNvPr>
              <p:cNvSpPr/>
              <p:nvPr/>
            </p:nvSpPr>
            <p:spPr>
              <a:xfrm>
                <a:off x="5928644" y="3806328"/>
                <a:ext cx="627961" cy="1377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C202C1D-8460-4195-B7DB-4D957EE2006A}"/>
                  </a:ext>
                </a:extLst>
              </p:cNvPr>
              <p:cNvSpPr/>
              <p:nvPr/>
            </p:nvSpPr>
            <p:spPr>
              <a:xfrm>
                <a:off x="5928645" y="4030339"/>
                <a:ext cx="627961" cy="13771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7E8421D-7AF1-43A8-806D-78AA28B0C102}"/>
                  </a:ext>
                </a:extLst>
              </p:cNvPr>
              <p:cNvSpPr/>
              <p:nvPr/>
            </p:nvSpPr>
            <p:spPr>
              <a:xfrm>
                <a:off x="5928644" y="4258019"/>
                <a:ext cx="627961" cy="1377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E83E3AA-385D-4AAB-9C4C-DDE0E1E03877}"/>
                  </a:ext>
                </a:extLst>
              </p:cNvPr>
              <p:cNvSpPr/>
              <p:nvPr/>
            </p:nvSpPr>
            <p:spPr>
              <a:xfrm>
                <a:off x="5928644" y="4581205"/>
                <a:ext cx="627961" cy="1377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8928DCF-A6BE-4B5C-BC44-C9662CB7D85A}"/>
                  </a:ext>
                </a:extLst>
              </p:cNvPr>
              <p:cNvSpPr/>
              <p:nvPr/>
            </p:nvSpPr>
            <p:spPr>
              <a:xfrm rot="5400000" flipH="1">
                <a:off x="6095789" y="4363488"/>
                <a:ext cx="438991" cy="369332"/>
              </a:xfrm>
              <a:prstGeom prst="rect">
                <a:avLst/>
              </a:prstGeom>
            </p:spPr>
            <p:txBody>
              <a:bodyPr wrap="square">
                <a:spAutoFit/>
              </a:bodyPr>
              <a:lstStyle/>
              <a:p>
                <a:pPr marL="0" lvl="2" indent="0">
                  <a:buNone/>
                </a:pPr>
                <a:r>
                  <a:rPr lang="en-US" altLang="zh-CN" dirty="0"/>
                  <a:t>…</a:t>
                </a:r>
              </a:p>
            </p:txBody>
          </p:sp>
          <p:cxnSp>
            <p:nvCxnSpPr>
              <p:cNvPr id="14" name="直接箭头连接符 13">
                <a:extLst>
                  <a:ext uri="{FF2B5EF4-FFF2-40B4-BE49-F238E27FC236}">
                    <a16:creationId xmlns:a16="http://schemas.microsoft.com/office/drawing/2014/main" id="{347D4AEE-D555-4D4A-9B7E-A8116D1F2FD1}"/>
                  </a:ext>
                </a:extLst>
              </p:cNvPr>
              <p:cNvCxnSpPr>
                <a:stCxn id="7" idx="3"/>
                <a:endCxn id="8" idx="1"/>
              </p:cNvCxnSpPr>
              <p:nvPr/>
            </p:nvCxnSpPr>
            <p:spPr>
              <a:xfrm flipV="1">
                <a:off x="5056742" y="3647504"/>
                <a:ext cx="871903" cy="5223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7047173-3B33-4B09-BE7C-927379B16EBB}"/>
                  </a:ext>
                </a:extLst>
              </p:cNvPr>
              <p:cNvCxnSpPr>
                <a:cxnSpLocks/>
              </p:cNvCxnSpPr>
              <p:nvPr/>
            </p:nvCxnSpPr>
            <p:spPr>
              <a:xfrm flipV="1">
                <a:off x="5056741" y="3875183"/>
                <a:ext cx="871902" cy="2928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A3CB81C0-C378-451C-8432-9E42112DFA11}"/>
                  </a:ext>
                </a:extLst>
              </p:cNvPr>
              <p:cNvCxnSpPr>
                <a:cxnSpLocks/>
                <a:stCxn id="7" idx="3"/>
                <a:endCxn id="10" idx="1"/>
              </p:cNvCxnSpPr>
              <p:nvPr/>
            </p:nvCxnSpPr>
            <p:spPr>
              <a:xfrm flipV="1">
                <a:off x="5056742" y="4099195"/>
                <a:ext cx="871903" cy="706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67D5198-F783-44B9-849B-F80BBF5AB1B8}"/>
                  </a:ext>
                </a:extLst>
              </p:cNvPr>
              <p:cNvCxnSpPr>
                <a:cxnSpLocks/>
                <a:stCxn id="7" idx="3"/>
              </p:cNvCxnSpPr>
              <p:nvPr/>
            </p:nvCxnSpPr>
            <p:spPr>
              <a:xfrm>
                <a:off x="5056742" y="4169885"/>
                <a:ext cx="871901" cy="1505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5DDC0E2-6A53-4EBD-8E06-42C753ED2890}"/>
                  </a:ext>
                </a:extLst>
              </p:cNvPr>
              <p:cNvCxnSpPr>
                <a:cxnSpLocks/>
                <a:stCxn id="7" idx="3"/>
                <a:endCxn id="12" idx="1"/>
              </p:cNvCxnSpPr>
              <p:nvPr/>
            </p:nvCxnSpPr>
            <p:spPr>
              <a:xfrm>
                <a:off x="5056742" y="4169885"/>
                <a:ext cx="871902" cy="4801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39BAA91F-362D-4022-908A-AA396210081B}"/>
                  </a:ext>
                </a:extLst>
              </p:cNvPr>
              <p:cNvSpPr/>
              <p:nvPr/>
            </p:nvSpPr>
            <p:spPr>
              <a:xfrm>
                <a:off x="3305036" y="3939317"/>
                <a:ext cx="1151854" cy="646331"/>
              </a:xfrm>
              <a:prstGeom prst="rect">
                <a:avLst/>
              </a:prstGeom>
            </p:spPr>
            <p:txBody>
              <a:bodyPr wrap="none">
                <a:spAutoFit/>
              </a:bodyPr>
              <a:lstStyle/>
              <a:p>
                <a:pPr algn="ctr"/>
                <a:r>
                  <a:rPr lang="en-US" altLang="zh-CN" dirty="0"/>
                  <a:t>Server</a:t>
                </a:r>
              </a:p>
              <a:p>
                <a:pPr algn="ctr"/>
                <a:r>
                  <a:rPr lang="en-US" altLang="zh-CN" dirty="0"/>
                  <a:t>(Stateless)</a:t>
                </a:r>
                <a:endParaRPr lang="zh-CN" altLang="en-US" dirty="0"/>
              </a:p>
            </p:txBody>
          </p:sp>
          <p:sp>
            <p:nvSpPr>
              <p:cNvPr id="20" name="矩形 19">
                <a:extLst>
                  <a:ext uri="{FF2B5EF4-FFF2-40B4-BE49-F238E27FC236}">
                    <a16:creationId xmlns:a16="http://schemas.microsoft.com/office/drawing/2014/main" id="{2486167A-83E6-4596-A391-A8A490D01705}"/>
                  </a:ext>
                </a:extLst>
              </p:cNvPr>
              <p:cNvSpPr/>
              <p:nvPr/>
            </p:nvSpPr>
            <p:spPr>
              <a:xfrm>
                <a:off x="6579710" y="3944039"/>
                <a:ext cx="1047210" cy="646331"/>
              </a:xfrm>
              <a:prstGeom prst="rect">
                <a:avLst/>
              </a:prstGeom>
            </p:spPr>
            <p:txBody>
              <a:bodyPr wrap="none">
                <a:spAutoFit/>
              </a:bodyPr>
              <a:lstStyle/>
              <a:p>
                <a:pPr algn="ctr"/>
                <a:r>
                  <a:rPr lang="en-US" altLang="zh-CN" dirty="0"/>
                  <a:t>Clients</a:t>
                </a:r>
              </a:p>
              <a:p>
                <a:pPr algn="ctr"/>
                <a:r>
                  <a:rPr lang="en-US" altLang="zh-CN" dirty="0"/>
                  <a:t>(Stateful)</a:t>
                </a:r>
              </a:p>
            </p:txBody>
          </p:sp>
        </p:grpSp>
        <p:sp>
          <p:nvSpPr>
            <p:cNvPr id="24" name="箭头: 右 23">
              <a:extLst>
                <a:ext uri="{FF2B5EF4-FFF2-40B4-BE49-F238E27FC236}">
                  <a16:creationId xmlns:a16="http://schemas.microsoft.com/office/drawing/2014/main" id="{7FFDF6C1-7B9E-4AF1-A27E-2C6E9C018FE8}"/>
                </a:ext>
              </a:extLst>
            </p:cNvPr>
            <p:cNvSpPr/>
            <p:nvPr/>
          </p:nvSpPr>
          <p:spPr>
            <a:xfrm rot="10800000">
              <a:off x="2339546" y="5912864"/>
              <a:ext cx="871902" cy="213357"/>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3DBCF8F8-C384-4367-AEC8-855C4077900B}"/>
                </a:ext>
              </a:extLst>
            </p:cNvPr>
            <p:cNvSpPr/>
            <p:nvPr/>
          </p:nvSpPr>
          <p:spPr>
            <a:xfrm>
              <a:off x="2376990" y="5548727"/>
              <a:ext cx="811441" cy="369332"/>
            </a:xfrm>
            <a:prstGeom prst="rect">
              <a:avLst/>
            </a:prstGeom>
          </p:spPr>
          <p:txBody>
            <a:bodyPr wrap="none">
              <a:spAutoFit/>
            </a:bodyPr>
            <a:lstStyle/>
            <a:p>
              <a:r>
                <a:rPr lang="en-US" altLang="zh-CN" b="1" dirty="0">
                  <a:solidFill>
                    <a:srgbClr val="00B050"/>
                  </a:solidFill>
                </a:rPr>
                <a:t>WRITE</a:t>
              </a:r>
              <a:endParaRPr lang="zh-CN" altLang="en-US" b="1" dirty="0">
                <a:solidFill>
                  <a:srgbClr val="00B050"/>
                </a:solidFill>
              </a:endParaRPr>
            </a:p>
          </p:txBody>
        </p:sp>
      </p:grpSp>
    </p:spTree>
    <p:extLst>
      <p:ext uri="{BB962C8B-B14F-4D97-AF65-F5344CB8AC3E}">
        <p14:creationId xmlns:p14="http://schemas.microsoft.com/office/powerpoint/2010/main" val="285855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内容占位符 23">
            <a:extLst>
              <a:ext uri="{FF2B5EF4-FFF2-40B4-BE49-F238E27FC236}">
                <a16:creationId xmlns:a16="http://schemas.microsoft.com/office/drawing/2014/main" id="{DAF3D2BC-5E58-460C-872B-235BB07D4E04}"/>
              </a:ext>
            </a:extLst>
          </p:cNvPr>
          <p:cNvSpPr>
            <a:spLocks noGrp="1"/>
          </p:cNvSpPr>
          <p:nvPr>
            <p:ph idx="1"/>
          </p:nvPr>
        </p:nvSpPr>
        <p:spPr>
          <a:xfrm>
            <a:off x="838200" y="1124607"/>
            <a:ext cx="11138452" cy="4910329"/>
          </a:xfrm>
        </p:spPr>
        <p:txBody>
          <a:bodyPr/>
          <a:lstStyle/>
          <a:p>
            <a:r>
              <a:rPr lang="en-US" altLang="zh-CN" dirty="0"/>
              <a:t>Scenario #2: RPC application</a:t>
            </a:r>
          </a:p>
          <a:p>
            <a:pPr lvl="1"/>
            <a:r>
              <a:rPr lang="en-US" altLang="zh-CN" dirty="0"/>
              <a:t>Multiple clients continuously call the remote procedure in one server</a:t>
            </a:r>
          </a:p>
          <a:p>
            <a:pPr lvl="2"/>
            <a:r>
              <a:rPr lang="en-US" altLang="zh-CN" dirty="0"/>
              <a:t>A 2.8KB RPC request (through SEND/RECV), and an 1.4KB RPC response (through SEND/RECV) after receiving the request.</a:t>
            </a:r>
          </a:p>
          <a:p>
            <a:pPr lvl="2"/>
            <a:r>
              <a:rPr lang="en-US" altLang="zh-CN" dirty="0"/>
              <a:t>100Gbps link, 12us RTT, 1us PCIe latency , NIC memory of 300 conn states</a:t>
            </a:r>
            <a:endParaRPr lang="zh-CN" altLang="en-US" dirty="0"/>
          </a:p>
          <a:p>
            <a:endParaRPr lang="zh-CN" altLang="en-US" dirty="0"/>
          </a:p>
        </p:txBody>
      </p:sp>
      <p:sp>
        <p:nvSpPr>
          <p:cNvPr id="2" name="标题 1">
            <a:extLst>
              <a:ext uri="{FF2B5EF4-FFF2-40B4-BE49-F238E27FC236}">
                <a16:creationId xmlns:a16="http://schemas.microsoft.com/office/drawing/2014/main" id="{6ABACA18-CE0D-4713-AB45-4DC73437ACF1}"/>
              </a:ext>
            </a:extLst>
          </p:cNvPr>
          <p:cNvSpPr>
            <a:spLocks noGrp="1"/>
          </p:cNvSpPr>
          <p:nvPr>
            <p:ph type="title"/>
          </p:nvPr>
        </p:nvSpPr>
        <p:spPr/>
        <p:txBody>
          <a:bodyPr/>
          <a:lstStyle/>
          <a:p>
            <a:r>
              <a:rPr lang="en-US" altLang="zh-CN" dirty="0"/>
              <a:t>Performance evaluation</a:t>
            </a:r>
            <a:endParaRPr lang="zh-CN" altLang="en-US" dirty="0"/>
          </a:p>
        </p:txBody>
      </p:sp>
      <p:sp>
        <p:nvSpPr>
          <p:cNvPr id="3" name="灯片编号占位符 2">
            <a:extLst>
              <a:ext uri="{FF2B5EF4-FFF2-40B4-BE49-F238E27FC236}">
                <a16:creationId xmlns:a16="http://schemas.microsoft.com/office/drawing/2014/main" id="{065985BF-43F9-43D0-8D13-BD759856CDFE}"/>
              </a:ext>
            </a:extLst>
          </p:cNvPr>
          <p:cNvSpPr>
            <a:spLocks noGrp="1"/>
          </p:cNvSpPr>
          <p:nvPr>
            <p:ph type="sldNum" sz="quarter" idx="12"/>
          </p:nvPr>
        </p:nvSpPr>
        <p:spPr/>
        <p:txBody>
          <a:bodyPr/>
          <a:lstStyle/>
          <a:p>
            <a:fld id="{F210D295-9B15-4757-888B-4FDF115DEA16}" type="slidenum">
              <a:rPr lang="zh-CN" altLang="en-US" smtClean="0"/>
              <a:t>13</a:t>
            </a:fld>
            <a:endParaRPr lang="zh-CN" altLang="en-US"/>
          </a:p>
        </p:txBody>
      </p:sp>
      <p:sp>
        <p:nvSpPr>
          <p:cNvPr id="23" name="文本框 22">
            <a:extLst>
              <a:ext uri="{FF2B5EF4-FFF2-40B4-BE49-F238E27FC236}">
                <a16:creationId xmlns:a16="http://schemas.microsoft.com/office/drawing/2014/main" id="{EC534025-9CC6-4293-AE0D-ED7F2CC95FF1}"/>
              </a:ext>
            </a:extLst>
          </p:cNvPr>
          <p:cNvSpPr txBox="1"/>
          <p:nvPr/>
        </p:nvSpPr>
        <p:spPr>
          <a:xfrm>
            <a:off x="10197292" y="4485677"/>
            <a:ext cx="1913262" cy="1200329"/>
          </a:xfrm>
          <a:prstGeom prst="rect">
            <a:avLst/>
          </a:prstGeom>
          <a:noFill/>
          <a:ln w="28575">
            <a:solidFill>
              <a:srgbClr val="FF0000"/>
            </a:solidFill>
          </a:ln>
        </p:spPr>
        <p:txBody>
          <a:bodyPr wrap="square" rtlCol="0">
            <a:spAutoFit/>
          </a:bodyPr>
          <a:lstStyle/>
          <a:p>
            <a:pPr algn="ctr"/>
            <a:r>
              <a:rPr lang="en-US" altLang="zh-CN" sz="2400" b="1" dirty="0">
                <a:solidFill>
                  <a:srgbClr val="FF0000"/>
                </a:solidFill>
              </a:rPr>
              <a:t>4x </a:t>
            </a:r>
            <a:r>
              <a:rPr lang="en-US" altLang="zh-CN" sz="2400" dirty="0"/>
              <a:t>throughput improvement</a:t>
            </a:r>
            <a:endParaRPr lang="zh-CN" altLang="en-US" sz="2400" dirty="0"/>
          </a:p>
        </p:txBody>
      </p:sp>
      <p:sp>
        <p:nvSpPr>
          <p:cNvPr id="25" name="箭头: 右 24">
            <a:extLst>
              <a:ext uri="{FF2B5EF4-FFF2-40B4-BE49-F238E27FC236}">
                <a16:creationId xmlns:a16="http://schemas.microsoft.com/office/drawing/2014/main" id="{45FE795C-0964-47F1-B97D-7164E2309199}"/>
              </a:ext>
            </a:extLst>
          </p:cNvPr>
          <p:cNvSpPr/>
          <p:nvPr/>
        </p:nvSpPr>
        <p:spPr>
          <a:xfrm rot="10800000">
            <a:off x="2086156" y="5945915"/>
            <a:ext cx="1338508" cy="20837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DF2E3300-13E8-4218-AE49-70EF8D4DDFED}"/>
              </a:ext>
            </a:extLst>
          </p:cNvPr>
          <p:cNvSpPr/>
          <p:nvPr/>
        </p:nvSpPr>
        <p:spPr>
          <a:xfrm>
            <a:off x="2123600" y="5438559"/>
            <a:ext cx="1338508" cy="584775"/>
          </a:xfrm>
          <a:prstGeom prst="rect">
            <a:avLst/>
          </a:prstGeom>
        </p:spPr>
        <p:txBody>
          <a:bodyPr wrap="none">
            <a:spAutoFit/>
          </a:bodyPr>
          <a:lstStyle/>
          <a:p>
            <a:pPr algn="ctr"/>
            <a:r>
              <a:rPr lang="en-US" altLang="zh-CN" b="1" dirty="0">
                <a:solidFill>
                  <a:srgbClr val="00B050"/>
                </a:solidFill>
              </a:rPr>
              <a:t>RPC request</a:t>
            </a:r>
          </a:p>
          <a:p>
            <a:pPr algn="ctr"/>
            <a:r>
              <a:rPr lang="en-US" altLang="zh-CN" sz="1400" b="1" dirty="0">
                <a:solidFill>
                  <a:srgbClr val="00B050"/>
                </a:solidFill>
              </a:rPr>
              <a:t>(SEND/RECV)</a:t>
            </a:r>
            <a:endParaRPr lang="zh-CN" altLang="en-US" sz="1400" b="1" dirty="0">
              <a:solidFill>
                <a:srgbClr val="00B050"/>
              </a:solidFill>
            </a:endParaRPr>
          </a:p>
        </p:txBody>
      </p:sp>
      <p:sp>
        <p:nvSpPr>
          <p:cNvPr id="27" name="箭头: 右 26">
            <a:extLst>
              <a:ext uri="{FF2B5EF4-FFF2-40B4-BE49-F238E27FC236}">
                <a16:creationId xmlns:a16="http://schemas.microsoft.com/office/drawing/2014/main" id="{1B2CB33B-6916-47C1-86A5-773561EFA56B}"/>
              </a:ext>
            </a:extLst>
          </p:cNvPr>
          <p:cNvSpPr/>
          <p:nvPr/>
        </p:nvSpPr>
        <p:spPr>
          <a:xfrm rot="10800000" flipH="1">
            <a:off x="2117974" y="6600346"/>
            <a:ext cx="1338508" cy="20837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F8E4C6E3-1670-4882-9225-DB1DCC2EAF7E}"/>
              </a:ext>
            </a:extLst>
          </p:cNvPr>
          <p:cNvSpPr/>
          <p:nvPr/>
        </p:nvSpPr>
        <p:spPr>
          <a:xfrm>
            <a:off x="2086810" y="6092990"/>
            <a:ext cx="1475725" cy="584775"/>
          </a:xfrm>
          <a:prstGeom prst="rect">
            <a:avLst/>
          </a:prstGeom>
        </p:spPr>
        <p:txBody>
          <a:bodyPr wrap="none">
            <a:spAutoFit/>
          </a:bodyPr>
          <a:lstStyle/>
          <a:p>
            <a:pPr algn="ctr"/>
            <a:r>
              <a:rPr lang="en-US" altLang="zh-CN" b="1" dirty="0">
                <a:solidFill>
                  <a:srgbClr val="C00000"/>
                </a:solidFill>
              </a:rPr>
              <a:t>RPC response</a:t>
            </a:r>
          </a:p>
          <a:p>
            <a:pPr algn="ctr"/>
            <a:r>
              <a:rPr lang="en-US" altLang="zh-CN" sz="1400" b="1" dirty="0">
                <a:solidFill>
                  <a:srgbClr val="C00000"/>
                </a:solidFill>
              </a:rPr>
              <a:t>(SEND/RECV)</a:t>
            </a:r>
            <a:endParaRPr lang="zh-CN" altLang="en-US" sz="1400" b="1" dirty="0">
              <a:solidFill>
                <a:srgbClr val="C00000"/>
              </a:solidFill>
            </a:endParaRPr>
          </a:p>
        </p:txBody>
      </p:sp>
      <p:grpSp>
        <p:nvGrpSpPr>
          <p:cNvPr id="49" name="组合 48">
            <a:extLst>
              <a:ext uri="{FF2B5EF4-FFF2-40B4-BE49-F238E27FC236}">
                <a16:creationId xmlns:a16="http://schemas.microsoft.com/office/drawing/2014/main" id="{FC9AE0DA-8958-4798-BA0C-B1871E3F09B6}"/>
              </a:ext>
            </a:extLst>
          </p:cNvPr>
          <p:cNvGrpSpPr/>
          <p:nvPr/>
        </p:nvGrpSpPr>
        <p:grpSpPr>
          <a:xfrm>
            <a:off x="539953" y="4406471"/>
            <a:ext cx="4321884" cy="1189001"/>
            <a:chOff x="3305036" y="3578648"/>
            <a:chExt cx="4321884" cy="1189001"/>
          </a:xfrm>
        </p:grpSpPr>
        <p:sp>
          <p:nvSpPr>
            <p:cNvPr id="52" name="矩形 51">
              <a:extLst>
                <a:ext uri="{FF2B5EF4-FFF2-40B4-BE49-F238E27FC236}">
                  <a16:creationId xmlns:a16="http://schemas.microsoft.com/office/drawing/2014/main" id="{F464DFF2-7F82-46AA-AF6B-D419D3A881E5}"/>
                </a:ext>
              </a:extLst>
            </p:cNvPr>
            <p:cNvSpPr/>
            <p:nvPr/>
          </p:nvSpPr>
          <p:spPr>
            <a:xfrm>
              <a:off x="4428781" y="3944039"/>
              <a:ext cx="627961" cy="45169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4110618-8586-4623-9B86-ECC519946518}"/>
                </a:ext>
              </a:extLst>
            </p:cNvPr>
            <p:cNvSpPr/>
            <p:nvPr/>
          </p:nvSpPr>
          <p:spPr>
            <a:xfrm>
              <a:off x="5928645" y="3578648"/>
              <a:ext cx="627961" cy="13771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E612D3EF-69ED-4127-941D-31DF091E9E68}"/>
                </a:ext>
              </a:extLst>
            </p:cNvPr>
            <p:cNvSpPr/>
            <p:nvPr/>
          </p:nvSpPr>
          <p:spPr>
            <a:xfrm>
              <a:off x="5928644" y="3806328"/>
              <a:ext cx="627961" cy="1377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948C8631-47AF-4429-BFE0-FE4EB2E35297}"/>
                </a:ext>
              </a:extLst>
            </p:cNvPr>
            <p:cNvSpPr/>
            <p:nvPr/>
          </p:nvSpPr>
          <p:spPr>
            <a:xfrm>
              <a:off x="5928645" y="4030339"/>
              <a:ext cx="627961" cy="13771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DBB608A-7F92-45BC-A254-BCCCDF319E62}"/>
                </a:ext>
              </a:extLst>
            </p:cNvPr>
            <p:cNvSpPr/>
            <p:nvPr/>
          </p:nvSpPr>
          <p:spPr>
            <a:xfrm>
              <a:off x="5928644" y="4258019"/>
              <a:ext cx="627961" cy="1377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5DC07EC-259D-4944-AC19-541E9EA14C77}"/>
                </a:ext>
              </a:extLst>
            </p:cNvPr>
            <p:cNvSpPr/>
            <p:nvPr/>
          </p:nvSpPr>
          <p:spPr>
            <a:xfrm>
              <a:off x="5928644" y="4581205"/>
              <a:ext cx="627961" cy="1377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630567F4-1412-4322-87F4-C24556F280FB}"/>
                </a:ext>
              </a:extLst>
            </p:cNvPr>
            <p:cNvSpPr/>
            <p:nvPr/>
          </p:nvSpPr>
          <p:spPr>
            <a:xfrm rot="5400000" flipH="1">
              <a:off x="6095789" y="4363488"/>
              <a:ext cx="438991" cy="369332"/>
            </a:xfrm>
            <a:prstGeom prst="rect">
              <a:avLst/>
            </a:prstGeom>
          </p:spPr>
          <p:txBody>
            <a:bodyPr wrap="square">
              <a:spAutoFit/>
            </a:bodyPr>
            <a:lstStyle/>
            <a:p>
              <a:pPr marL="0" lvl="2" indent="0">
                <a:buNone/>
              </a:pPr>
              <a:r>
                <a:rPr lang="en-US" altLang="zh-CN" dirty="0"/>
                <a:t>…</a:t>
              </a:r>
            </a:p>
          </p:txBody>
        </p:sp>
        <p:cxnSp>
          <p:nvCxnSpPr>
            <p:cNvPr id="59" name="直接箭头连接符 58">
              <a:extLst>
                <a:ext uri="{FF2B5EF4-FFF2-40B4-BE49-F238E27FC236}">
                  <a16:creationId xmlns:a16="http://schemas.microsoft.com/office/drawing/2014/main" id="{D52444C2-2DED-447C-B52D-340D7B029FA7}"/>
                </a:ext>
              </a:extLst>
            </p:cNvPr>
            <p:cNvCxnSpPr>
              <a:stCxn id="52" idx="3"/>
              <a:endCxn id="53" idx="1"/>
            </p:cNvCxnSpPr>
            <p:nvPr/>
          </p:nvCxnSpPr>
          <p:spPr>
            <a:xfrm flipV="1">
              <a:off x="5056742" y="3647504"/>
              <a:ext cx="871903" cy="5223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DF6AFD49-83E4-4F58-A35E-E797D10BCBA8}"/>
                </a:ext>
              </a:extLst>
            </p:cNvPr>
            <p:cNvCxnSpPr>
              <a:cxnSpLocks/>
            </p:cNvCxnSpPr>
            <p:nvPr/>
          </p:nvCxnSpPr>
          <p:spPr>
            <a:xfrm flipV="1">
              <a:off x="5056741" y="3875183"/>
              <a:ext cx="871902" cy="2928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BC08814E-48EB-47DD-A1B2-7E998BF18334}"/>
                </a:ext>
              </a:extLst>
            </p:cNvPr>
            <p:cNvCxnSpPr>
              <a:cxnSpLocks/>
              <a:stCxn id="52" idx="3"/>
              <a:endCxn id="55" idx="1"/>
            </p:cNvCxnSpPr>
            <p:nvPr/>
          </p:nvCxnSpPr>
          <p:spPr>
            <a:xfrm flipV="1">
              <a:off x="5056742" y="4099195"/>
              <a:ext cx="871903" cy="706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1D75FAA-603E-4987-BA81-2976DB6001F9}"/>
                </a:ext>
              </a:extLst>
            </p:cNvPr>
            <p:cNvCxnSpPr>
              <a:cxnSpLocks/>
              <a:stCxn id="52" idx="3"/>
            </p:cNvCxnSpPr>
            <p:nvPr/>
          </p:nvCxnSpPr>
          <p:spPr>
            <a:xfrm>
              <a:off x="5056742" y="4169885"/>
              <a:ext cx="871901" cy="1505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67958E3D-8A21-4904-9A03-47EE97C1CB1A}"/>
                </a:ext>
              </a:extLst>
            </p:cNvPr>
            <p:cNvCxnSpPr>
              <a:cxnSpLocks/>
              <a:stCxn id="52" idx="3"/>
              <a:endCxn id="57" idx="1"/>
            </p:cNvCxnSpPr>
            <p:nvPr/>
          </p:nvCxnSpPr>
          <p:spPr>
            <a:xfrm>
              <a:off x="5056742" y="4169885"/>
              <a:ext cx="871902" cy="4801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481E4BDC-1B6B-4C1E-89C7-5D0BE798298A}"/>
                </a:ext>
              </a:extLst>
            </p:cNvPr>
            <p:cNvSpPr/>
            <p:nvPr/>
          </p:nvSpPr>
          <p:spPr>
            <a:xfrm>
              <a:off x="3305036" y="3939317"/>
              <a:ext cx="1151854" cy="646331"/>
            </a:xfrm>
            <a:prstGeom prst="rect">
              <a:avLst/>
            </a:prstGeom>
          </p:spPr>
          <p:txBody>
            <a:bodyPr wrap="none">
              <a:spAutoFit/>
            </a:bodyPr>
            <a:lstStyle/>
            <a:p>
              <a:pPr algn="ctr"/>
              <a:r>
                <a:rPr lang="en-US" altLang="zh-CN" dirty="0"/>
                <a:t>Server</a:t>
              </a:r>
            </a:p>
            <a:p>
              <a:pPr algn="ctr"/>
              <a:r>
                <a:rPr lang="en-US" altLang="zh-CN" dirty="0"/>
                <a:t>(Stateless)</a:t>
              </a:r>
              <a:endParaRPr lang="zh-CN" altLang="en-US" dirty="0"/>
            </a:p>
          </p:txBody>
        </p:sp>
        <p:sp>
          <p:nvSpPr>
            <p:cNvPr id="65" name="矩形 64">
              <a:extLst>
                <a:ext uri="{FF2B5EF4-FFF2-40B4-BE49-F238E27FC236}">
                  <a16:creationId xmlns:a16="http://schemas.microsoft.com/office/drawing/2014/main" id="{FE4FAE9F-7E26-41A9-A39D-CBABAF80BE14}"/>
                </a:ext>
              </a:extLst>
            </p:cNvPr>
            <p:cNvSpPr/>
            <p:nvPr/>
          </p:nvSpPr>
          <p:spPr>
            <a:xfrm>
              <a:off x="6579710" y="3944039"/>
              <a:ext cx="1047210" cy="646331"/>
            </a:xfrm>
            <a:prstGeom prst="rect">
              <a:avLst/>
            </a:prstGeom>
          </p:spPr>
          <p:txBody>
            <a:bodyPr wrap="none">
              <a:spAutoFit/>
            </a:bodyPr>
            <a:lstStyle/>
            <a:p>
              <a:pPr algn="ctr"/>
              <a:r>
                <a:rPr lang="en-US" altLang="zh-CN" dirty="0"/>
                <a:t>Clients</a:t>
              </a:r>
            </a:p>
            <a:p>
              <a:pPr algn="ctr"/>
              <a:r>
                <a:rPr lang="en-US" altLang="zh-CN" dirty="0"/>
                <a:t>(Stateful)</a:t>
              </a:r>
            </a:p>
          </p:txBody>
        </p:sp>
      </p:grpSp>
      <p:pic>
        <p:nvPicPr>
          <p:cNvPr id="66" name="图片 65">
            <a:extLst>
              <a:ext uri="{FF2B5EF4-FFF2-40B4-BE49-F238E27FC236}">
                <a16:creationId xmlns:a16="http://schemas.microsoft.com/office/drawing/2014/main" id="{BF9BC5B9-4767-416D-B383-4737A528FD88}"/>
              </a:ext>
            </a:extLst>
          </p:cNvPr>
          <p:cNvPicPr>
            <a:picLocks noChangeAspect="1"/>
          </p:cNvPicPr>
          <p:nvPr/>
        </p:nvPicPr>
        <p:blipFill>
          <a:blip r:embed="rId3"/>
          <a:stretch>
            <a:fillRect/>
          </a:stretch>
        </p:blipFill>
        <p:spPr>
          <a:xfrm>
            <a:off x="5488391" y="4090208"/>
            <a:ext cx="3498459" cy="2631269"/>
          </a:xfrm>
          <a:prstGeom prst="rect">
            <a:avLst/>
          </a:prstGeom>
        </p:spPr>
      </p:pic>
    </p:spTree>
    <p:extLst>
      <p:ext uri="{BB962C8B-B14F-4D97-AF65-F5344CB8AC3E}">
        <p14:creationId xmlns:p14="http://schemas.microsoft.com/office/powerpoint/2010/main" val="306515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02A4F-2368-443C-8F7E-4ABB73A4F846}"/>
              </a:ext>
            </a:extLst>
          </p:cNvPr>
          <p:cNvSpPr>
            <a:spLocks noGrp="1"/>
          </p:cNvSpPr>
          <p:nvPr>
            <p:ph type="title"/>
          </p:nvPr>
        </p:nvSpPr>
        <p:spPr/>
        <p:txBody>
          <a:bodyPr/>
          <a:lstStyle/>
          <a:p>
            <a:r>
              <a:rPr lang="en-US" altLang="zh-CN" dirty="0"/>
              <a:t>Implementation (ongoing)</a:t>
            </a:r>
            <a:endParaRPr lang="zh-CN" altLang="en-US" dirty="0"/>
          </a:p>
        </p:txBody>
      </p:sp>
      <p:sp>
        <p:nvSpPr>
          <p:cNvPr id="3" name="灯片编号占位符 2">
            <a:extLst>
              <a:ext uri="{FF2B5EF4-FFF2-40B4-BE49-F238E27FC236}">
                <a16:creationId xmlns:a16="http://schemas.microsoft.com/office/drawing/2014/main" id="{7E520DE0-65BA-4371-8BA9-76629C52F203}"/>
              </a:ext>
            </a:extLst>
          </p:cNvPr>
          <p:cNvSpPr>
            <a:spLocks noGrp="1"/>
          </p:cNvSpPr>
          <p:nvPr>
            <p:ph type="sldNum" sz="quarter" idx="12"/>
          </p:nvPr>
        </p:nvSpPr>
        <p:spPr/>
        <p:txBody>
          <a:bodyPr/>
          <a:lstStyle/>
          <a:p>
            <a:fld id="{F210D295-9B15-4757-888B-4FDF115DEA16}" type="slidenum">
              <a:rPr lang="zh-CN" altLang="en-US" smtClean="0"/>
              <a:t>14</a:t>
            </a:fld>
            <a:endParaRPr lang="zh-CN" altLang="en-US"/>
          </a:p>
        </p:txBody>
      </p:sp>
      <p:sp>
        <p:nvSpPr>
          <p:cNvPr id="4" name="内容占位符 3">
            <a:extLst>
              <a:ext uri="{FF2B5EF4-FFF2-40B4-BE49-F238E27FC236}">
                <a16:creationId xmlns:a16="http://schemas.microsoft.com/office/drawing/2014/main" id="{58DB60DF-5474-4ED0-8EBA-FE20E748483F}"/>
              </a:ext>
            </a:extLst>
          </p:cNvPr>
          <p:cNvSpPr>
            <a:spLocks noGrp="1"/>
          </p:cNvSpPr>
          <p:nvPr>
            <p:ph idx="1"/>
          </p:nvPr>
        </p:nvSpPr>
        <p:spPr/>
        <p:txBody>
          <a:bodyPr/>
          <a:lstStyle/>
          <a:p>
            <a:r>
              <a:rPr lang="en-US" altLang="zh-CN" dirty="0"/>
              <a:t>FPGA-based smart NIC</a:t>
            </a:r>
          </a:p>
          <a:p>
            <a:pPr lvl="1"/>
            <a:r>
              <a:rPr lang="en-US" altLang="zh-CN" dirty="0"/>
              <a:t>Xilinx FPGA board</a:t>
            </a:r>
          </a:p>
          <a:p>
            <a:pPr lvl="2"/>
            <a:r>
              <a:rPr lang="en-US" altLang="zh-CN" dirty="0"/>
              <a:t>4 SFP+ (10Gbps), PCIE3.0x8</a:t>
            </a:r>
            <a:endParaRPr lang="zh-CN" altLang="en-US" dirty="0"/>
          </a:p>
        </p:txBody>
      </p:sp>
      <p:pic>
        <p:nvPicPr>
          <p:cNvPr id="13" name="图片 12">
            <a:extLst>
              <a:ext uri="{FF2B5EF4-FFF2-40B4-BE49-F238E27FC236}">
                <a16:creationId xmlns:a16="http://schemas.microsoft.com/office/drawing/2014/main" id="{F3770473-FB9D-481A-A1D7-9BCC308C3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326" y="2933991"/>
            <a:ext cx="5617143" cy="2662516"/>
          </a:xfrm>
          <a:prstGeom prst="rect">
            <a:avLst/>
          </a:prstGeom>
        </p:spPr>
      </p:pic>
    </p:spTree>
    <p:extLst>
      <p:ext uri="{BB962C8B-B14F-4D97-AF65-F5344CB8AC3E}">
        <p14:creationId xmlns:p14="http://schemas.microsoft.com/office/powerpoint/2010/main" val="109066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02A4F-2368-443C-8F7E-4ABB73A4F846}"/>
              </a:ext>
            </a:extLst>
          </p:cNvPr>
          <p:cNvSpPr>
            <a:spLocks noGrp="1"/>
          </p:cNvSpPr>
          <p:nvPr>
            <p:ph type="title"/>
          </p:nvPr>
        </p:nvSpPr>
        <p:spPr/>
        <p:txBody>
          <a:bodyPr/>
          <a:lstStyle/>
          <a:p>
            <a:r>
              <a:rPr lang="en-US" altLang="zh-CN" dirty="0"/>
              <a:t>Implementation (ongoing)</a:t>
            </a:r>
            <a:endParaRPr lang="zh-CN" altLang="en-US" dirty="0"/>
          </a:p>
        </p:txBody>
      </p:sp>
      <p:sp>
        <p:nvSpPr>
          <p:cNvPr id="3" name="灯片编号占位符 2">
            <a:extLst>
              <a:ext uri="{FF2B5EF4-FFF2-40B4-BE49-F238E27FC236}">
                <a16:creationId xmlns:a16="http://schemas.microsoft.com/office/drawing/2014/main" id="{7E520DE0-65BA-4371-8BA9-76629C52F203}"/>
              </a:ext>
            </a:extLst>
          </p:cNvPr>
          <p:cNvSpPr>
            <a:spLocks noGrp="1"/>
          </p:cNvSpPr>
          <p:nvPr>
            <p:ph type="sldNum" sz="quarter" idx="12"/>
          </p:nvPr>
        </p:nvSpPr>
        <p:spPr/>
        <p:txBody>
          <a:bodyPr/>
          <a:lstStyle/>
          <a:p>
            <a:fld id="{F210D295-9B15-4757-888B-4FDF115DEA16}" type="slidenum">
              <a:rPr lang="zh-CN" altLang="en-US" smtClean="0"/>
              <a:t>15</a:t>
            </a:fld>
            <a:endParaRPr lang="zh-CN" altLang="en-US"/>
          </a:p>
        </p:txBody>
      </p:sp>
      <p:pic>
        <p:nvPicPr>
          <p:cNvPr id="6" name="图片 5">
            <a:extLst>
              <a:ext uri="{FF2B5EF4-FFF2-40B4-BE49-F238E27FC236}">
                <a16:creationId xmlns:a16="http://schemas.microsoft.com/office/drawing/2014/main" id="{7AFD7E11-8F36-E442-ADC3-25161F27BF0E}"/>
              </a:ext>
            </a:extLst>
          </p:cNvPr>
          <p:cNvPicPr>
            <a:picLocks noChangeAspect="1"/>
          </p:cNvPicPr>
          <p:nvPr/>
        </p:nvPicPr>
        <p:blipFill>
          <a:blip r:embed="rId2"/>
          <a:stretch>
            <a:fillRect/>
          </a:stretch>
        </p:blipFill>
        <p:spPr>
          <a:xfrm>
            <a:off x="542340" y="1524002"/>
            <a:ext cx="11649660" cy="4832350"/>
          </a:xfrm>
          <a:prstGeom prst="rect">
            <a:avLst/>
          </a:prstGeom>
        </p:spPr>
      </p:pic>
    </p:spTree>
    <p:extLst>
      <p:ext uri="{BB962C8B-B14F-4D97-AF65-F5344CB8AC3E}">
        <p14:creationId xmlns:p14="http://schemas.microsoft.com/office/powerpoint/2010/main" val="3984121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883BE-3CAB-4F2D-BC8D-96F2598CA611}"/>
              </a:ext>
            </a:extLst>
          </p:cNvPr>
          <p:cNvSpPr>
            <a:spLocks noGrp="1"/>
          </p:cNvSpPr>
          <p:nvPr>
            <p:ph type="title"/>
          </p:nvPr>
        </p:nvSpPr>
        <p:spPr/>
        <p:txBody>
          <a:bodyPr/>
          <a:lstStyle/>
          <a:p>
            <a:r>
              <a:rPr lang="en-US" altLang="zh-CN" dirty="0"/>
              <a:t>Wrap-up</a:t>
            </a:r>
            <a:endParaRPr lang="zh-CN" altLang="en-US" dirty="0"/>
          </a:p>
        </p:txBody>
      </p:sp>
      <p:sp>
        <p:nvSpPr>
          <p:cNvPr id="3" name="灯片编号占位符 2">
            <a:extLst>
              <a:ext uri="{FF2B5EF4-FFF2-40B4-BE49-F238E27FC236}">
                <a16:creationId xmlns:a16="http://schemas.microsoft.com/office/drawing/2014/main" id="{F3EA0CC6-0918-4775-A59E-D21F7E2D5F06}"/>
              </a:ext>
            </a:extLst>
          </p:cNvPr>
          <p:cNvSpPr>
            <a:spLocks noGrp="1"/>
          </p:cNvSpPr>
          <p:nvPr>
            <p:ph type="sldNum" sz="quarter" idx="12"/>
          </p:nvPr>
        </p:nvSpPr>
        <p:spPr/>
        <p:txBody>
          <a:bodyPr/>
          <a:lstStyle/>
          <a:p>
            <a:fld id="{F210D295-9B15-4757-888B-4FDF115DEA16}" type="slidenum">
              <a:rPr lang="zh-CN" altLang="en-US" smtClean="0"/>
              <a:t>16</a:t>
            </a:fld>
            <a:endParaRPr lang="zh-CN" altLang="en-US"/>
          </a:p>
        </p:txBody>
      </p:sp>
      <p:sp>
        <p:nvSpPr>
          <p:cNvPr id="4" name="内容占位符 3">
            <a:extLst>
              <a:ext uri="{FF2B5EF4-FFF2-40B4-BE49-F238E27FC236}">
                <a16:creationId xmlns:a16="http://schemas.microsoft.com/office/drawing/2014/main" id="{5F1D97E6-DBA8-48D7-9E84-3D9A3B904159}"/>
              </a:ext>
            </a:extLst>
          </p:cNvPr>
          <p:cNvSpPr>
            <a:spLocks noGrp="1"/>
          </p:cNvSpPr>
          <p:nvPr>
            <p:ph idx="1"/>
          </p:nvPr>
        </p:nvSpPr>
        <p:spPr>
          <a:xfrm>
            <a:off x="838200" y="1124607"/>
            <a:ext cx="10515600" cy="5575191"/>
          </a:xfrm>
        </p:spPr>
        <p:txBody>
          <a:bodyPr>
            <a:normAutofit fontScale="92500"/>
          </a:bodyPr>
          <a:lstStyle/>
          <a:p>
            <a:r>
              <a:rPr lang="en-US" altLang="zh-CN" dirty="0"/>
              <a:t>RDMA achieves high-performance by offloading network stack on RNIC, but, </a:t>
            </a:r>
            <a:r>
              <a:rPr lang="en-US" altLang="zh-CN" b="1" dirty="0">
                <a:solidFill>
                  <a:srgbClr val="C00000"/>
                </a:solidFill>
              </a:rPr>
              <a:t>states on RNIC limit its scalability</a:t>
            </a:r>
          </a:p>
          <a:p>
            <a:endParaRPr lang="en-US" altLang="zh-CN" dirty="0"/>
          </a:p>
          <a:p>
            <a:r>
              <a:rPr lang="en-US" altLang="zh-CN" dirty="0" err="1"/>
              <a:t>StaR</a:t>
            </a:r>
            <a:r>
              <a:rPr lang="en-US" altLang="zh-CN" dirty="0"/>
              <a:t> makes RNIC </a:t>
            </a:r>
            <a:r>
              <a:rPr lang="en-US" altLang="zh-CN" b="1" dirty="0">
                <a:solidFill>
                  <a:srgbClr val="00B050"/>
                </a:solidFill>
              </a:rPr>
              <a:t>stateless</a:t>
            </a:r>
            <a:r>
              <a:rPr lang="en-US" altLang="zh-CN" dirty="0"/>
              <a:t>, by moving states to the other side</a:t>
            </a:r>
          </a:p>
          <a:p>
            <a:pPr lvl="1"/>
            <a:r>
              <a:rPr lang="en-US" altLang="zh-CN" dirty="0"/>
              <a:t>Utilizing the asymmetric traffic pattern in DCN</a:t>
            </a:r>
          </a:p>
          <a:p>
            <a:pPr lvl="1"/>
            <a:r>
              <a:rPr lang="en-US" altLang="zh-CN" dirty="0"/>
              <a:t>Track application operations (WQE) and transmission states on the other side</a:t>
            </a:r>
          </a:p>
          <a:p>
            <a:pPr lvl="1"/>
            <a:r>
              <a:rPr lang="en-US" altLang="zh-CN" dirty="0"/>
              <a:t>Ensure security of the stateless side by controlling the traffic sent out on the stateful side</a:t>
            </a:r>
          </a:p>
          <a:p>
            <a:pPr marL="0" indent="0">
              <a:buNone/>
            </a:pPr>
            <a:endParaRPr lang="en-US" altLang="zh-CN" dirty="0"/>
          </a:p>
          <a:p>
            <a:r>
              <a:rPr lang="en-US" altLang="zh-CN" dirty="0" err="1"/>
              <a:t>StaR</a:t>
            </a:r>
            <a:r>
              <a:rPr lang="en-US" altLang="zh-CN" dirty="0"/>
              <a:t> RNIC breaks the scalability limitation, which may enable cooler RDMA applications</a:t>
            </a:r>
            <a:endParaRPr lang="zh-CN" altLang="en-US" dirty="0"/>
          </a:p>
        </p:txBody>
      </p:sp>
    </p:spTree>
    <p:extLst>
      <p:ext uri="{BB962C8B-B14F-4D97-AF65-F5344CB8AC3E}">
        <p14:creationId xmlns:p14="http://schemas.microsoft.com/office/powerpoint/2010/main" val="17128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8E2346E-EB47-43C8-8735-1D6D84162BC9}"/>
              </a:ext>
            </a:extLst>
          </p:cNvPr>
          <p:cNvSpPr>
            <a:spLocks noGrp="1"/>
          </p:cNvSpPr>
          <p:nvPr>
            <p:ph type="sldNum" sz="quarter" idx="12"/>
          </p:nvPr>
        </p:nvSpPr>
        <p:spPr/>
        <p:txBody>
          <a:bodyPr/>
          <a:lstStyle/>
          <a:p>
            <a:fld id="{F210D295-9B15-4757-888B-4FDF115DEA16}" type="slidenum">
              <a:rPr lang="zh-CN" altLang="en-US" smtClean="0"/>
              <a:t>17</a:t>
            </a:fld>
            <a:endParaRPr lang="zh-CN" altLang="en-US"/>
          </a:p>
        </p:txBody>
      </p:sp>
      <p:sp>
        <p:nvSpPr>
          <p:cNvPr id="5" name="标题 4">
            <a:extLst>
              <a:ext uri="{FF2B5EF4-FFF2-40B4-BE49-F238E27FC236}">
                <a16:creationId xmlns:a16="http://schemas.microsoft.com/office/drawing/2014/main" id="{4B7FC0FB-2921-47CF-997C-E6D9D2C431CC}"/>
              </a:ext>
            </a:extLst>
          </p:cNvPr>
          <p:cNvSpPr>
            <a:spLocks noGrp="1"/>
          </p:cNvSpPr>
          <p:nvPr>
            <p:ph type="ctrTitle"/>
          </p:nvPr>
        </p:nvSpPr>
        <p:spPr>
          <a:xfrm>
            <a:off x="1463283" y="2733728"/>
            <a:ext cx="9144000" cy="2387600"/>
          </a:xfrm>
        </p:spPr>
        <p:txBody>
          <a:bodyPr/>
          <a:lstStyle/>
          <a:p>
            <a:r>
              <a:rPr lang="en-US" altLang="zh-CN" dirty="0"/>
              <a:t>Q&amp;A</a:t>
            </a:r>
            <a:br>
              <a:rPr lang="en-US" altLang="zh-CN" dirty="0"/>
            </a:br>
            <a:r>
              <a:rPr lang="en-US" altLang="zh-CN" dirty="0"/>
              <a:t>Thanks!</a:t>
            </a:r>
            <a:endParaRPr lang="zh-CN" altLang="en-US" dirty="0"/>
          </a:p>
        </p:txBody>
      </p:sp>
      <p:pic>
        <p:nvPicPr>
          <p:cNvPr id="11" name="图片 10">
            <a:extLst>
              <a:ext uri="{FF2B5EF4-FFF2-40B4-BE49-F238E27FC236}">
                <a16:creationId xmlns:a16="http://schemas.microsoft.com/office/drawing/2014/main" id="{A6BF9FB1-C468-48A4-912F-25ED9564BC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3274" y="204464"/>
            <a:ext cx="1253599" cy="1204064"/>
          </a:xfrm>
          <a:prstGeom prst="rect">
            <a:avLst/>
          </a:prstGeom>
        </p:spPr>
      </p:pic>
      <p:pic>
        <p:nvPicPr>
          <p:cNvPr id="12" name="图片 11">
            <a:extLst>
              <a:ext uri="{FF2B5EF4-FFF2-40B4-BE49-F238E27FC236}">
                <a16:creationId xmlns:a16="http://schemas.microsoft.com/office/drawing/2014/main" id="{E246CF87-C379-4349-A16A-847E853449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7283" y="114287"/>
            <a:ext cx="1374499" cy="1384417"/>
          </a:xfrm>
          <a:prstGeom prst="rect">
            <a:avLst/>
          </a:prstGeom>
        </p:spPr>
      </p:pic>
    </p:spTree>
    <p:extLst>
      <p:ext uri="{BB962C8B-B14F-4D97-AF65-F5344CB8AC3E}">
        <p14:creationId xmlns:p14="http://schemas.microsoft.com/office/powerpoint/2010/main" val="351693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AB675-7FD4-4872-AD80-783064393317}"/>
              </a:ext>
            </a:extLst>
          </p:cNvPr>
          <p:cNvSpPr>
            <a:spLocks noGrp="1"/>
          </p:cNvSpPr>
          <p:nvPr>
            <p:ph type="title"/>
          </p:nvPr>
        </p:nvSpPr>
        <p:spPr/>
        <p:txBody>
          <a:bodyPr>
            <a:normAutofit/>
          </a:bodyPr>
          <a:lstStyle/>
          <a:p>
            <a:r>
              <a:rPr lang="en-US" altLang="zh-CN" dirty="0"/>
              <a:t>RDMA background</a:t>
            </a:r>
            <a:endParaRPr lang="zh-CN" altLang="en-US" dirty="0"/>
          </a:p>
        </p:txBody>
      </p:sp>
      <p:sp>
        <p:nvSpPr>
          <p:cNvPr id="3" name="灯片编号占位符 2">
            <a:extLst>
              <a:ext uri="{FF2B5EF4-FFF2-40B4-BE49-F238E27FC236}">
                <a16:creationId xmlns:a16="http://schemas.microsoft.com/office/drawing/2014/main" id="{30E0A844-0173-476F-AE07-6FE812B8DA1E}"/>
              </a:ext>
            </a:extLst>
          </p:cNvPr>
          <p:cNvSpPr>
            <a:spLocks noGrp="1"/>
          </p:cNvSpPr>
          <p:nvPr>
            <p:ph type="sldNum" sz="quarter" idx="12"/>
          </p:nvPr>
        </p:nvSpPr>
        <p:spPr/>
        <p:txBody>
          <a:bodyPr/>
          <a:lstStyle/>
          <a:p>
            <a:fld id="{F210D295-9B15-4757-888B-4FDF115DEA16}" type="slidenum">
              <a:rPr lang="zh-CN" altLang="en-US" smtClean="0"/>
              <a:t>2</a:t>
            </a:fld>
            <a:endParaRPr lang="zh-CN" altLang="en-US"/>
          </a:p>
        </p:txBody>
      </p:sp>
      <p:sp>
        <p:nvSpPr>
          <p:cNvPr id="4" name="内容占位符 3">
            <a:extLst>
              <a:ext uri="{FF2B5EF4-FFF2-40B4-BE49-F238E27FC236}">
                <a16:creationId xmlns:a16="http://schemas.microsoft.com/office/drawing/2014/main" id="{CD42DCAA-A866-4410-ACEA-0553E023AE27}"/>
              </a:ext>
            </a:extLst>
          </p:cNvPr>
          <p:cNvSpPr>
            <a:spLocks noGrp="1"/>
          </p:cNvSpPr>
          <p:nvPr>
            <p:ph idx="1"/>
          </p:nvPr>
        </p:nvSpPr>
        <p:spPr>
          <a:xfrm>
            <a:off x="838199" y="1124607"/>
            <a:ext cx="7891464" cy="5575191"/>
          </a:xfrm>
        </p:spPr>
        <p:txBody>
          <a:bodyPr>
            <a:normAutofit/>
          </a:bodyPr>
          <a:lstStyle/>
          <a:p>
            <a:r>
              <a:rPr lang="en-US" altLang="zh-CN" b="1" dirty="0">
                <a:solidFill>
                  <a:srgbClr val="FF0000"/>
                </a:solidFill>
                <a:ea typeface="方正舒体" panose="02010601030101010101" pitchFamily="2" charset="-122"/>
              </a:rPr>
              <a:t>RDMA</a:t>
            </a:r>
            <a:r>
              <a:rPr lang="en-US" altLang="zh-CN" b="1" dirty="0">
                <a:solidFill>
                  <a:srgbClr val="0000FF"/>
                </a:solidFill>
                <a:ea typeface="方正舒体" panose="02010601030101010101" pitchFamily="2" charset="-122"/>
              </a:rPr>
              <a:t> </a:t>
            </a:r>
            <a:r>
              <a:rPr lang="en-US" altLang="zh-CN" dirty="0">
                <a:ea typeface="方正舒体" panose="02010601030101010101" pitchFamily="2" charset="-122"/>
              </a:rPr>
              <a:t>is becoming prevalent in DCN</a:t>
            </a:r>
          </a:p>
          <a:p>
            <a:pPr lvl="1"/>
            <a:r>
              <a:rPr lang="en-US" altLang="zh-CN" dirty="0">
                <a:ea typeface="方正舒体" panose="02010601030101010101" pitchFamily="2" charset="-122"/>
              </a:rPr>
              <a:t>Low and stable latency, e.g., </a:t>
            </a:r>
            <a:r>
              <a:rPr lang="en-US" altLang="zh-CN" b="1" dirty="0">
                <a:solidFill>
                  <a:srgbClr val="FF0000"/>
                </a:solidFill>
                <a:ea typeface="方正舒体" panose="02010601030101010101" pitchFamily="2" charset="-122"/>
              </a:rPr>
              <a:t>&lt; 10us</a:t>
            </a:r>
            <a:r>
              <a:rPr lang="en-US" altLang="zh-CN" dirty="0">
                <a:ea typeface="方正舒体" panose="02010601030101010101" pitchFamily="2" charset="-122"/>
              </a:rPr>
              <a:t>; High throughput,</a:t>
            </a:r>
            <a:r>
              <a:rPr lang="zh-CN" altLang="en-US" dirty="0">
                <a:ea typeface="方正舒体" panose="02010601030101010101" pitchFamily="2" charset="-122"/>
              </a:rPr>
              <a:t> </a:t>
            </a:r>
            <a:r>
              <a:rPr lang="en-US" altLang="zh-CN" dirty="0">
                <a:ea typeface="方正舒体" panose="02010601030101010101" pitchFamily="2" charset="-122"/>
              </a:rPr>
              <a:t>e.g. , </a:t>
            </a:r>
            <a:r>
              <a:rPr lang="en-US" altLang="zh-CN" b="1" dirty="0">
                <a:solidFill>
                  <a:srgbClr val="FF0000"/>
                </a:solidFill>
                <a:ea typeface="方正舒体" panose="02010601030101010101" pitchFamily="2" charset="-122"/>
              </a:rPr>
              <a:t>100Gbps</a:t>
            </a:r>
            <a:r>
              <a:rPr lang="en-US" altLang="zh-CN" dirty="0">
                <a:ea typeface="方正舒体" panose="02010601030101010101" pitchFamily="2" charset="-122"/>
              </a:rPr>
              <a:t>; </a:t>
            </a:r>
            <a:r>
              <a:rPr lang="en-US" altLang="zh-CN" b="1" dirty="0">
                <a:solidFill>
                  <a:srgbClr val="FF0000"/>
                </a:solidFill>
                <a:ea typeface="方正舒体" panose="02010601030101010101" pitchFamily="2" charset="-122"/>
              </a:rPr>
              <a:t>Low CPU overhead</a:t>
            </a:r>
          </a:p>
          <a:p>
            <a:pPr lvl="1"/>
            <a:r>
              <a:rPr lang="en-US" altLang="zh-CN" dirty="0">
                <a:ea typeface="方正舒体" panose="02010601030101010101" pitchFamily="2" charset="-122"/>
              </a:rPr>
              <a:t>Widely </a:t>
            </a:r>
            <a:r>
              <a:rPr lang="en-US" altLang="zh-CN" b="1" dirty="0">
                <a:solidFill>
                  <a:srgbClr val="FF0000"/>
                </a:solidFill>
                <a:ea typeface="方正舒体" panose="02010601030101010101" pitchFamily="2" charset="-122"/>
              </a:rPr>
              <a:t>deployed</a:t>
            </a:r>
            <a:r>
              <a:rPr lang="en-US" altLang="zh-CN" dirty="0">
                <a:ea typeface="方正舒体" panose="02010601030101010101" pitchFamily="2" charset="-122"/>
              </a:rPr>
              <a:t> in companies such as Microsoft, Alibaba, </a:t>
            </a:r>
            <a:r>
              <a:rPr lang="en-US" altLang="zh-CN">
                <a:ea typeface="方正舒体" panose="02010601030101010101" pitchFamily="2" charset="-122"/>
              </a:rPr>
              <a:t>ByteDance</a:t>
            </a:r>
            <a:endParaRPr lang="en-US" altLang="zh-CN" dirty="0">
              <a:ea typeface="方正舒体" panose="02010601030101010101" pitchFamily="2" charset="-122"/>
            </a:endParaRPr>
          </a:p>
          <a:p>
            <a:pPr lvl="1"/>
            <a:endParaRPr lang="en-US" altLang="zh-CN" dirty="0"/>
          </a:p>
          <a:p>
            <a:endParaRPr lang="zh-CN" altLang="en-US" dirty="0"/>
          </a:p>
        </p:txBody>
      </p:sp>
      <p:pic>
        <p:nvPicPr>
          <p:cNvPr id="16" name="Picture 3">
            <a:extLst>
              <a:ext uri="{FF2B5EF4-FFF2-40B4-BE49-F238E27FC236}">
                <a16:creationId xmlns:a16="http://schemas.microsoft.com/office/drawing/2014/main" id="{DAB86B1C-1DC8-4D2F-A2C8-C8225DB417D1}"/>
              </a:ext>
            </a:extLst>
          </p:cNvPr>
          <p:cNvPicPr>
            <a:picLocks noChangeAspect="1"/>
          </p:cNvPicPr>
          <p:nvPr/>
        </p:nvPicPr>
        <p:blipFill>
          <a:blip r:embed="rId3"/>
          <a:stretch>
            <a:fillRect/>
          </a:stretch>
        </p:blipFill>
        <p:spPr>
          <a:xfrm>
            <a:off x="5794325" y="2109317"/>
            <a:ext cx="6187536" cy="4669582"/>
          </a:xfrm>
          <a:prstGeom prst="rect">
            <a:avLst/>
          </a:prstGeom>
        </p:spPr>
      </p:pic>
      <p:sp>
        <p:nvSpPr>
          <p:cNvPr id="17" name="内容占位符 3">
            <a:extLst>
              <a:ext uri="{FF2B5EF4-FFF2-40B4-BE49-F238E27FC236}">
                <a16:creationId xmlns:a16="http://schemas.microsoft.com/office/drawing/2014/main" id="{69B0C334-18EF-44D5-B9E8-5C8831963305}"/>
              </a:ext>
            </a:extLst>
          </p:cNvPr>
          <p:cNvSpPr txBox="1">
            <a:spLocks/>
          </p:cNvSpPr>
          <p:nvPr/>
        </p:nvSpPr>
        <p:spPr>
          <a:xfrm>
            <a:off x="846086" y="4286493"/>
            <a:ext cx="4940352" cy="2571507"/>
          </a:xfrm>
          <a:prstGeom prst="rect">
            <a:avLst/>
          </a:prstGeom>
        </p:spPr>
        <p:txBody>
          <a:bodyPr vert="horz" lIns="91440" tIns="45720" rIns="91440" bIns="45720" rtlCol="0">
            <a:normAutofit/>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baseline="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baseline="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0000FF"/>
                </a:solidFill>
              </a:rPr>
              <a:t>Network stack in NIC</a:t>
            </a:r>
          </a:p>
          <a:p>
            <a:pPr lvl="1"/>
            <a:r>
              <a:rPr lang="en-US" altLang="zh-CN" dirty="0"/>
              <a:t>Processing in dedicated NIC hardware</a:t>
            </a:r>
          </a:p>
          <a:p>
            <a:pPr lvl="1"/>
            <a:r>
              <a:rPr lang="en-US" altLang="zh-CN" dirty="0"/>
              <a:t>Bypass kernel</a:t>
            </a:r>
          </a:p>
          <a:p>
            <a:pPr lvl="1"/>
            <a:r>
              <a:rPr lang="en-US" altLang="zh-CN" dirty="0"/>
              <a:t>Zero copy </a:t>
            </a:r>
          </a:p>
          <a:p>
            <a:pPr lvl="1"/>
            <a:endParaRPr lang="en-US" altLang="zh-CN" dirty="0"/>
          </a:p>
          <a:p>
            <a:endParaRPr lang="zh-CN" altLang="en-US" dirty="0"/>
          </a:p>
        </p:txBody>
      </p:sp>
    </p:spTree>
    <p:extLst>
      <p:ext uri="{BB962C8B-B14F-4D97-AF65-F5344CB8AC3E}">
        <p14:creationId xmlns:p14="http://schemas.microsoft.com/office/powerpoint/2010/main" val="88452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Uniqueness of RDMA stack</a:t>
            </a:r>
          </a:p>
        </p:txBody>
      </p:sp>
      <p:sp>
        <p:nvSpPr>
          <p:cNvPr id="11" name="Slide Number Placeholder 10">
            <a:extLst>
              <a:ext uri="{FF2B5EF4-FFF2-40B4-BE49-F238E27FC236}">
                <a16:creationId xmlns:a16="http://schemas.microsoft.com/office/drawing/2014/main" id="{2D4983C5-FC8E-48C6-88EA-F612D5B30280}"/>
              </a:ext>
            </a:extLst>
          </p:cNvPr>
          <p:cNvSpPr>
            <a:spLocks noGrp="1"/>
          </p:cNvSpPr>
          <p:nvPr>
            <p:ph type="sldNum" sz="quarter" idx="12"/>
          </p:nvPr>
        </p:nvSpPr>
        <p:spPr/>
        <p:txBody>
          <a:bodyPr/>
          <a:lstStyle/>
          <a:p>
            <a:fld id="{F210D295-9B15-4757-888B-4FDF115DEA16}" type="slidenum">
              <a:rPr lang="zh-CN" altLang="en-US" smtClean="0"/>
              <a:pPr/>
              <a:t>3</a:t>
            </a:fld>
            <a:endParaRPr lang="zh-CN" altLang="en-US"/>
          </a:p>
        </p:txBody>
      </p:sp>
      <p:sp>
        <p:nvSpPr>
          <p:cNvPr id="3" name="Content Placeholder 2"/>
          <p:cNvSpPr>
            <a:spLocks noGrp="1"/>
          </p:cNvSpPr>
          <p:nvPr>
            <p:ph idx="1"/>
          </p:nvPr>
        </p:nvSpPr>
        <p:spPr>
          <a:xfrm>
            <a:off x="838200" y="1124607"/>
            <a:ext cx="9108975" cy="4910329"/>
          </a:xfrm>
        </p:spPr>
        <p:txBody>
          <a:bodyPr/>
          <a:lstStyle/>
          <a:p>
            <a:r>
              <a:rPr lang="en-US" dirty="0"/>
              <a:t>Network stack on RDMA NIC (RNIC)</a:t>
            </a:r>
          </a:p>
          <a:p>
            <a:pPr lvl="1"/>
            <a:r>
              <a:rPr lang="en-US" dirty="0"/>
              <a:t>Maintain </a:t>
            </a:r>
            <a:r>
              <a:rPr lang="en-US" b="1" dirty="0">
                <a:solidFill>
                  <a:srgbClr val="FF0000"/>
                </a:solidFill>
              </a:rPr>
              <a:t>massive connection-related states on RNIC</a:t>
            </a:r>
          </a:p>
          <a:p>
            <a:pPr lvl="2"/>
            <a:r>
              <a:rPr lang="en-US" dirty="0"/>
              <a:t>Memory-access related</a:t>
            </a:r>
          </a:p>
          <a:p>
            <a:pPr lvl="3"/>
            <a:r>
              <a:rPr lang="en-US" dirty="0"/>
              <a:t> page size, WQ length, …</a:t>
            </a:r>
          </a:p>
          <a:p>
            <a:pPr lvl="2"/>
            <a:r>
              <a:rPr lang="en-US" dirty="0"/>
              <a:t>Networking related</a:t>
            </a:r>
          </a:p>
          <a:p>
            <a:pPr lvl="3"/>
            <a:r>
              <a:rPr lang="en-US" dirty="0"/>
              <a:t>congestion window, </a:t>
            </a:r>
            <a:r>
              <a:rPr lang="en-US" dirty="0" err="1"/>
              <a:t>recv</a:t>
            </a:r>
            <a:r>
              <a:rPr lang="en-US" dirty="0"/>
              <a:t> next, IP address, …</a:t>
            </a:r>
          </a:p>
        </p:txBody>
      </p:sp>
      <p:pic>
        <p:nvPicPr>
          <p:cNvPr id="6" name="Picture 5"/>
          <p:cNvPicPr>
            <a:picLocks noChangeAspect="1"/>
          </p:cNvPicPr>
          <p:nvPr/>
        </p:nvPicPr>
        <p:blipFill>
          <a:blip r:embed="rId3"/>
          <a:stretch>
            <a:fillRect/>
          </a:stretch>
        </p:blipFill>
        <p:spPr>
          <a:xfrm>
            <a:off x="8981889" y="2039194"/>
            <a:ext cx="2780017" cy="2170364"/>
          </a:xfrm>
          <a:prstGeom prst="rect">
            <a:avLst/>
          </a:prstGeom>
        </p:spPr>
      </p:pic>
      <p:pic>
        <p:nvPicPr>
          <p:cNvPr id="29" name="Picture 2">
            <a:extLst>
              <a:ext uri="{FF2B5EF4-FFF2-40B4-BE49-F238E27FC236}">
                <a16:creationId xmlns:a16="http://schemas.microsoft.com/office/drawing/2014/main" id="{DEC0DCD0-2B74-4A98-88EC-A25057C37029}"/>
              </a:ext>
            </a:extLst>
          </p:cNvPr>
          <p:cNvPicPr>
            <a:picLocks noChangeAspect="1"/>
          </p:cNvPicPr>
          <p:nvPr/>
        </p:nvPicPr>
        <p:blipFill>
          <a:blip r:embed="rId4"/>
          <a:stretch>
            <a:fillRect/>
          </a:stretch>
        </p:blipFill>
        <p:spPr>
          <a:xfrm>
            <a:off x="838200" y="3711381"/>
            <a:ext cx="7702350" cy="3146619"/>
          </a:xfrm>
          <a:prstGeom prst="rect">
            <a:avLst/>
          </a:prstGeom>
        </p:spPr>
      </p:pic>
      <p:sp>
        <p:nvSpPr>
          <p:cNvPr id="4" name="文本框 3">
            <a:extLst>
              <a:ext uri="{FF2B5EF4-FFF2-40B4-BE49-F238E27FC236}">
                <a16:creationId xmlns:a16="http://schemas.microsoft.com/office/drawing/2014/main" id="{ADA70164-6F77-4991-9348-4F64E62AB258}"/>
              </a:ext>
            </a:extLst>
          </p:cNvPr>
          <p:cNvSpPr txBox="1"/>
          <p:nvPr/>
        </p:nvSpPr>
        <p:spPr>
          <a:xfrm>
            <a:off x="8777836" y="4322810"/>
            <a:ext cx="2780017" cy="2123658"/>
          </a:xfrm>
          <a:prstGeom prst="rect">
            <a:avLst/>
          </a:prstGeom>
          <a:noFill/>
        </p:spPr>
        <p:txBody>
          <a:bodyPr wrap="square" rtlCol="0">
            <a:spAutoFit/>
          </a:bodyPr>
          <a:lstStyle/>
          <a:p>
            <a:pPr algn="ctr"/>
            <a:r>
              <a:rPr lang="en-US" altLang="zh-CN" sz="2000" dirty="0"/>
              <a:t>e.g., MLX maintains </a:t>
            </a:r>
            <a:r>
              <a:rPr lang="en-US" altLang="zh-CN" sz="2000" b="1" dirty="0"/>
              <a:t>256B</a:t>
            </a:r>
            <a:r>
              <a:rPr lang="en-US" altLang="zh-CN" sz="2000" dirty="0"/>
              <a:t> states for each RDMA connection </a:t>
            </a:r>
            <a:r>
              <a:rPr lang="en-US" altLang="zh-CN" sz="1600" dirty="0"/>
              <a:t>(/include/</a:t>
            </a:r>
            <a:r>
              <a:rPr lang="en-US" altLang="zh-CN" sz="1600" dirty="0" err="1"/>
              <a:t>linux</a:t>
            </a:r>
            <a:r>
              <a:rPr lang="en-US" altLang="zh-CN" sz="1600" dirty="0"/>
              <a:t>/mlx4/</a:t>
            </a:r>
            <a:r>
              <a:rPr lang="en-US" altLang="zh-CN" sz="1600" dirty="0" err="1"/>
              <a:t>qp.h</a:t>
            </a:r>
            <a:r>
              <a:rPr lang="en-US" altLang="zh-CN" sz="1600" dirty="0"/>
              <a:t> mlx4_qp_context)</a:t>
            </a:r>
          </a:p>
          <a:p>
            <a:pPr algn="ctr"/>
            <a:endParaRPr lang="en-US" altLang="zh-CN" sz="1600" dirty="0"/>
          </a:p>
          <a:p>
            <a:pPr algn="ctr"/>
            <a:r>
              <a:rPr lang="en-US" altLang="zh-CN" sz="2000" dirty="0"/>
              <a:t>Still growing…</a:t>
            </a:r>
            <a:endParaRPr lang="zh-CN" altLang="en-US" sz="2800" dirty="0"/>
          </a:p>
        </p:txBody>
      </p:sp>
    </p:spTree>
    <p:extLst>
      <p:ext uri="{BB962C8B-B14F-4D97-AF65-F5344CB8AC3E}">
        <p14:creationId xmlns:p14="http://schemas.microsoft.com/office/powerpoint/2010/main" val="296397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S</a:t>
            </a:r>
            <a:r>
              <a:rPr lang="en-US" dirty="0"/>
              <a:t>tates on RNIC limit the scalability</a:t>
            </a:r>
          </a:p>
        </p:txBody>
      </p:sp>
      <p:sp>
        <p:nvSpPr>
          <p:cNvPr id="11" name="Slide Number Placeholder 10">
            <a:extLst>
              <a:ext uri="{FF2B5EF4-FFF2-40B4-BE49-F238E27FC236}">
                <a16:creationId xmlns:a16="http://schemas.microsoft.com/office/drawing/2014/main" id="{2D4983C5-FC8E-48C6-88EA-F612D5B30280}"/>
              </a:ext>
            </a:extLst>
          </p:cNvPr>
          <p:cNvSpPr>
            <a:spLocks noGrp="1"/>
          </p:cNvSpPr>
          <p:nvPr>
            <p:ph type="sldNum" sz="quarter" idx="12"/>
          </p:nvPr>
        </p:nvSpPr>
        <p:spPr/>
        <p:txBody>
          <a:bodyPr/>
          <a:lstStyle/>
          <a:p>
            <a:fld id="{F210D295-9B15-4757-888B-4FDF115DEA16}" type="slidenum">
              <a:rPr lang="zh-CN" altLang="en-US" smtClean="0"/>
              <a:pPr/>
              <a:t>4</a:t>
            </a:fld>
            <a:endParaRPr lang="zh-CN" altLang="en-US"/>
          </a:p>
        </p:txBody>
      </p:sp>
      <p:sp>
        <p:nvSpPr>
          <p:cNvPr id="3" name="Content Placeholder 2"/>
          <p:cNvSpPr>
            <a:spLocks noGrp="1"/>
          </p:cNvSpPr>
          <p:nvPr>
            <p:ph idx="1"/>
          </p:nvPr>
        </p:nvSpPr>
        <p:spPr>
          <a:xfrm>
            <a:off x="628057" y="1168567"/>
            <a:ext cx="5808834" cy="3030763"/>
          </a:xfrm>
        </p:spPr>
        <p:txBody>
          <a:bodyPr>
            <a:normAutofit/>
          </a:bodyPr>
          <a:lstStyle/>
          <a:p>
            <a:r>
              <a:rPr lang="en-US" altLang="zh-CN" dirty="0"/>
              <a:t>NIC on-chip memory is scarce (e.g., several </a:t>
            </a:r>
            <a:r>
              <a:rPr lang="en-US" altLang="zh-CN" dirty="0" err="1"/>
              <a:t>Mbs</a:t>
            </a:r>
            <a:r>
              <a:rPr lang="en-US" altLang="zh-CN" dirty="0"/>
              <a:t>) </a:t>
            </a:r>
          </a:p>
          <a:p>
            <a:pPr lvl="1"/>
            <a:r>
              <a:rPr lang="en-US" altLang="zh-CN" dirty="0"/>
              <a:t>Serves as a cache for connection states</a:t>
            </a:r>
          </a:p>
        </p:txBody>
      </p:sp>
      <p:pic>
        <p:nvPicPr>
          <p:cNvPr id="5" name="Picture 4">
            <a:extLst>
              <a:ext uri="{FF2B5EF4-FFF2-40B4-BE49-F238E27FC236}">
                <a16:creationId xmlns:a16="http://schemas.microsoft.com/office/drawing/2014/main" id="{744FADA1-22B1-42E3-9DA9-C6776B9DA42B}"/>
              </a:ext>
            </a:extLst>
          </p:cNvPr>
          <p:cNvPicPr>
            <a:picLocks noChangeAspect="1"/>
          </p:cNvPicPr>
          <p:nvPr/>
        </p:nvPicPr>
        <p:blipFill>
          <a:blip r:embed="rId3"/>
          <a:stretch>
            <a:fillRect/>
          </a:stretch>
        </p:blipFill>
        <p:spPr>
          <a:xfrm>
            <a:off x="6417265" y="4498565"/>
            <a:ext cx="5732004" cy="2058677"/>
          </a:xfrm>
          <a:prstGeom prst="rect">
            <a:avLst/>
          </a:prstGeom>
        </p:spPr>
      </p:pic>
      <p:grpSp>
        <p:nvGrpSpPr>
          <p:cNvPr id="28" name="组合 27">
            <a:extLst>
              <a:ext uri="{FF2B5EF4-FFF2-40B4-BE49-F238E27FC236}">
                <a16:creationId xmlns:a16="http://schemas.microsoft.com/office/drawing/2014/main" id="{4AC0DFCC-3E59-47C3-A8DC-C2B06FDFF8E1}"/>
              </a:ext>
            </a:extLst>
          </p:cNvPr>
          <p:cNvGrpSpPr/>
          <p:nvPr/>
        </p:nvGrpSpPr>
        <p:grpSpPr>
          <a:xfrm>
            <a:off x="6417265" y="873628"/>
            <a:ext cx="4386669" cy="2555372"/>
            <a:chOff x="4500911" y="4193207"/>
            <a:chExt cx="4386669" cy="2555372"/>
          </a:xfrm>
        </p:grpSpPr>
        <p:sp>
          <p:nvSpPr>
            <p:cNvPr id="13" name="Rectangle 12">
              <a:extLst>
                <a:ext uri="{FF2B5EF4-FFF2-40B4-BE49-F238E27FC236}">
                  <a16:creationId xmlns:a16="http://schemas.microsoft.com/office/drawing/2014/main" id="{53917C20-D112-4A9B-B11A-8DBF5155DA35}"/>
                </a:ext>
              </a:extLst>
            </p:cNvPr>
            <p:cNvSpPr/>
            <p:nvPr/>
          </p:nvSpPr>
          <p:spPr>
            <a:xfrm>
              <a:off x="4539365" y="4193207"/>
              <a:ext cx="2185494" cy="253143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BF7B8F-ECF4-4156-AF8B-6218C7EBBE26}"/>
                </a:ext>
              </a:extLst>
            </p:cNvPr>
            <p:cNvSpPr/>
            <p:nvPr/>
          </p:nvSpPr>
          <p:spPr>
            <a:xfrm>
              <a:off x="7717303" y="4217146"/>
              <a:ext cx="1170277" cy="253143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15C96AE-AEAB-41DF-A1F9-2A260DB60438}"/>
                </a:ext>
              </a:extLst>
            </p:cNvPr>
            <p:cNvSpPr/>
            <p:nvPr/>
          </p:nvSpPr>
          <p:spPr>
            <a:xfrm>
              <a:off x="7886992" y="4726657"/>
              <a:ext cx="830897" cy="402035"/>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Conn States</a:t>
              </a:r>
            </a:p>
          </p:txBody>
        </p:sp>
        <p:sp>
          <p:nvSpPr>
            <p:cNvPr id="19" name="TextBox 18">
              <a:extLst>
                <a:ext uri="{FF2B5EF4-FFF2-40B4-BE49-F238E27FC236}">
                  <a16:creationId xmlns:a16="http://schemas.microsoft.com/office/drawing/2014/main" id="{158D1B06-D494-4EB1-8191-B261A5A7DDD7}"/>
                </a:ext>
              </a:extLst>
            </p:cNvPr>
            <p:cNvSpPr txBox="1"/>
            <p:nvPr/>
          </p:nvSpPr>
          <p:spPr>
            <a:xfrm>
              <a:off x="7825884" y="4257314"/>
              <a:ext cx="961678" cy="461665"/>
            </a:xfrm>
            <a:prstGeom prst="rect">
              <a:avLst/>
            </a:prstGeom>
            <a:noFill/>
          </p:spPr>
          <p:txBody>
            <a:bodyPr wrap="square" rtlCol="0">
              <a:spAutoFit/>
            </a:bodyPr>
            <a:lstStyle/>
            <a:p>
              <a:pPr algn="ctr"/>
              <a:r>
                <a:rPr lang="en-US" sz="2400" b="1" dirty="0"/>
                <a:t>RNIC</a:t>
              </a:r>
            </a:p>
          </p:txBody>
        </p:sp>
        <p:sp>
          <p:nvSpPr>
            <p:cNvPr id="20" name="TextBox 19">
              <a:extLst>
                <a:ext uri="{FF2B5EF4-FFF2-40B4-BE49-F238E27FC236}">
                  <a16:creationId xmlns:a16="http://schemas.microsoft.com/office/drawing/2014/main" id="{D12FE33F-C83B-4DE8-ACAD-FCA42B575ACC}"/>
                </a:ext>
              </a:extLst>
            </p:cNvPr>
            <p:cNvSpPr txBox="1"/>
            <p:nvPr/>
          </p:nvSpPr>
          <p:spPr>
            <a:xfrm>
              <a:off x="4500911" y="4231013"/>
              <a:ext cx="1249708" cy="670059"/>
            </a:xfrm>
            <a:prstGeom prst="rect">
              <a:avLst/>
            </a:prstGeom>
            <a:noFill/>
          </p:spPr>
          <p:txBody>
            <a:bodyPr wrap="square" rtlCol="0">
              <a:spAutoFit/>
            </a:bodyPr>
            <a:lstStyle/>
            <a:p>
              <a:pPr algn="ctr"/>
              <a:r>
                <a:rPr lang="en-US" sz="2400" b="1" dirty="0"/>
                <a:t>Host </a:t>
              </a:r>
              <a:r>
                <a:rPr lang="en-US" sz="2000" b="1" dirty="0"/>
                <a:t>memory</a:t>
              </a:r>
              <a:endParaRPr lang="en-US" sz="2400" b="1" dirty="0"/>
            </a:p>
          </p:txBody>
        </p:sp>
        <p:sp>
          <p:nvSpPr>
            <p:cNvPr id="21" name="Rectangle 20">
              <a:extLst>
                <a:ext uri="{FF2B5EF4-FFF2-40B4-BE49-F238E27FC236}">
                  <a16:creationId xmlns:a16="http://schemas.microsoft.com/office/drawing/2014/main" id="{8D8AFC1E-A8E9-4052-8AAF-655679CB8CA4}"/>
                </a:ext>
              </a:extLst>
            </p:cNvPr>
            <p:cNvSpPr/>
            <p:nvPr/>
          </p:nvSpPr>
          <p:spPr>
            <a:xfrm>
              <a:off x="5724271" y="4321924"/>
              <a:ext cx="830897" cy="4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 States</a:t>
              </a:r>
            </a:p>
          </p:txBody>
        </p:sp>
        <p:sp>
          <p:nvSpPr>
            <p:cNvPr id="22" name="Rectangle 21">
              <a:extLst>
                <a:ext uri="{FF2B5EF4-FFF2-40B4-BE49-F238E27FC236}">
                  <a16:creationId xmlns:a16="http://schemas.microsoft.com/office/drawing/2014/main" id="{C59678A8-ECC3-4323-871F-D2A9AE7AC4A1}"/>
                </a:ext>
              </a:extLst>
            </p:cNvPr>
            <p:cNvSpPr/>
            <p:nvPr/>
          </p:nvSpPr>
          <p:spPr>
            <a:xfrm>
              <a:off x="5724271" y="4933625"/>
              <a:ext cx="830897" cy="4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 States</a:t>
              </a:r>
            </a:p>
          </p:txBody>
        </p:sp>
        <p:sp>
          <p:nvSpPr>
            <p:cNvPr id="23" name="Rectangle 22">
              <a:extLst>
                <a:ext uri="{FF2B5EF4-FFF2-40B4-BE49-F238E27FC236}">
                  <a16:creationId xmlns:a16="http://schemas.microsoft.com/office/drawing/2014/main" id="{A33DB23D-5CF6-4B32-A2B7-E3053E3C717E}"/>
                </a:ext>
              </a:extLst>
            </p:cNvPr>
            <p:cNvSpPr/>
            <p:nvPr/>
          </p:nvSpPr>
          <p:spPr>
            <a:xfrm>
              <a:off x="5724271" y="6106851"/>
              <a:ext cx="830897" cy="4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 States</a:t>
              </a:r>
            </a:p>
          </p:txBody>
        </p:sp>
        <p:sp>
          <p:nvSpPr>
            <p:cNvPr id="16" name="TextBox 15">
              <a:extLst>
                <a:ext uri="{FF2B5EF4-FFF2-40B4-BE49-F238E27FC236}">
                  <a16:creationId xmlns:a16="http://schemas.microsoft.com/office/drawing/2014/main" id="{5E947408-5713-4409-8E1A-82CF7F2550BB}"/>
                </a:ext>
              </a:extLst>
            </p:cNvPr>
            <p:cNvSpPr txBox="1"/>
            <p:nvPr/>
          </p:nvSpPr>
          <p:spPr>
            <a:xfrm>
              <a:off x="5946621" y="5447633"/>
              <a:ext cx="397894" cy="455641"/>
            </a:xfrm>
            <a:prstGeom prst="rect">
              <a:avLst/>
            </a:prstGeom>
            <a:noFill/>
          </p:spPr>
          <p:txBody>
            <a:bodyPr wrap="square" rtlCol="0">
              <a:spAutoFit/>
            </a:bodyPr>
            <a:lstStyle/>
            <a:p>
              <a:r>
                <a:rPr lang="en-US" sz="2800" dirty="0"/>
                <a:t>…</a:t>
              </a:r>
            </a:p>
          </p:txBody>
        </p:sp>
      </p:grpSp>
      <p:grpSp>
        <p:nvGrpSpPr>
          <p:cNvPr id="8" name="组合 7">
            <a:extLst>
              <a:ext uri="{FF2B5EF4-FFF2-40B4-BE49-F238E27FC236}">
                <a16:creationId xmlns:a16="http://schemas.microsoft.com/office/drawing/2014/main" id="{60787DA4-70A2-4912-A31B-340D998A75D0}"/>
              </a:ext>
            </a:extLst>
          </p:cNvPr>
          <p:cNvGrpSpPr/>
          <p:nvPr/>
        </p:nvGrpSpPr>
        <p:grpSpPr>
          <a:xfrm>
            <a:off x="10786455" y="1083912"/>
            <a:ext cx="1531185" cy="1174007"/>
            <a:chOff x="8600391" y="4403491"/>
            <a:chExt cx="2340289" cy="1174007"/>
          </a:xfrm>
        </p:grpSpPr>
        <p:cxnSp>
          <p:nvCxnSpPr>
            <p:cNvPr id="17" name="Straight Arrow Connector 16">
              <a:extLst>
                <a:ext uri="{FF2B5EF4-FFF2-40B4-BE49-F238E27FC236}">
                  <a16:creationId xmlns:a16="http://schemas.microsoft.com/office/drawing/2014/main" id="{2C3D936F-3380-430E-ACF7-A2AE34D26653}"/>
                </a:ext>
              </a:extLst>
            </p:cNvPr>
            <p:cNvCxnSpPr>
              <a:cxnSpLocks/>
            </p:cNvCxnSpPr>
            <p:nvPr/>
          </p:nvCxnSpPr>
          <p:spPr>
            <a:xfrm>
              <a:off x="8686571" y="5243379"/>
              <a:ext cx="135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4E337B3-5BE5-4D3E-A876-39F9069D2342}"/>
                </a:ext>
              </a:extLst>
            </p:cNvPr>
            <p:cNvSpPr txBox="1"/>
            <p:nvPr/>
          </p:nvSpPr>
          <p:spPr>
            <a:xfrm>
              <a:off x="8600391" y="5208166"/>
              <a:ext cx="2313578" cy="369332"/>
            </a:xfrm>
            <a:prstGeom prst="rect">
              <a:avLst/>
            </a:prstGeom>
            <a:noFill/>
          </p:spPr>
          <p:txBody>
            <a:bodyPr wrap="square" rtlCol="0">
              <a:spAutoFit/>
            </a:bodyPr>
            <a:lstStyle/>
            <a:p>
              <a:pPr algn="ctr"/>
              <a:r>
                <a:rPr lang="en-US" dirty="0"/>
                <a:t>Send out</a:t>
              </a:r>
            </a:p>
          </p:txBody>
        </p:sp>
        <p:cxnSp>
          <p:nvCxnSpPr>
            <p:cNvPr id="24" name="Straight Arrow Connector 23">
              <a:extLst>
                <a:ext uri="{FF2B5EF4-FFF2-40B4-BE49-F238E27FC236}">
                  <a16:creationId xmlns:a16="http://schemas.microsoft.com/office/drawing/2014/main" id="{35D6BBCF-9445-4F91-BB31-CC1DD3079878}"/>
                </a:ext>
              </a:extLst>
            </p:cNvPr>
            <p:cNvCxnSpPr>
              <a:cxnSpLocks/>
            </p:cNvCxnSpPr>
            <p:nvPr/>
          </p:nvCxnSpPr>
          <p:spPr>
            <a:xfrm flipH="1">
              <a:off x="8686571" y="4775752"/>
              <a:ext cx="135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82293B2-54D0-4D82-80C8-92B092C18041}"/>
                </a:ext>
              </a:extLst>
            </p:cNvPr>
            <p:cNvSpPr txBox="1"/>
            <p:nvPr/>
          </p:nvSpPr>
          <p:spPr>
            <a:xfrm>
              <a:off x="8627102" y="4403491"/>
              <a:ext cx="2313578" cy="646331"/>
            </a:xfrm>
            <a:prstGeom prst="rect">
              <a:avLst/>
            </a:prstGeom>
            <a:noFill/>
          </p:spPr>
          <p:txBody>
            <a:bodyPr wrap="square" rtlCol="0">
              <a:spAutoFit/>
            </a:bodyPr>
            <a:lstStyle/>
            <a:p>
              <a:pPr algn="ctr"/>
              <a:r>
                <a:rPr lang="en-US" dirty="0"/>
                <a:t>Receive data/ACK</a:t>
              </a:r>
            </a:p>
          </p:txBody>
        </p:sp>
      </p:grpSp>
      <p:grpSp>
        <p:nvGrpSpPr>
          <p:cNvPr id="9" name="组合 8">
            <a:extLst>
              <a:ext uri="{FF2B5EF4-FFF2-40B4-BE49-F238E27FC236}">
                <a16:creationId xmlns:a16="http://schemas.microsoft.com/office/drawing/2014/main" id="{E38D5F93-8F1B-4442-8977-2D6C197AA947}"/>
              </a:ext>
            </a:extLst>
          </p:cNvPr>
          <p:cNvGrpSpPr/>
          <p:nvPr/>
        </p:nvGrpSpPr>
        <p:grpSpPr>
          <a:xfrm>
            <a:off x="8425218" y="1696141"/>
            <a:ext cx="1378127" cy="1634856"/>
            <a:chOff x="5197316" y="5015720"/>
            <a:chExt cx="2423811" cy="1634856"/>
          </a:xfrm>
        </p:grpSpPr>
        <p:sp>
          <p:nvSpPr>
            <p:cNvPr id="26" name="Arrow: Left-Right 25">
              <a:extLst>
                <a:ext uri="{FF2B5EF4-FFF2-40B4-BE49-F238E27FC236}">
                  <a16:creationId xmlns:a16="http://schemas.microsoft.com/office/drawing/2014/main" id="{855972A0-87EF-438B-B47C-FD7B93AF47E3}"/>
                </a:ext>
              </a:extLst>
            </p:cNvPr>
            <p:cNvSpPr/>
            <p:nvPr/>
          </p:nvSpPr>
          <p:spPr>
            <a:xfrm>
              <a:off x="5652147" y="5015720"/>
              <a:ext cx="1637424" cy="550544"/>
            </a:xfrm>
            <a:prstGeom prst="leftRightArrow">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FAFA2B5-E573-4FD4-91FD-74F0AC2DE1B3}"/>
                </a:ext>
              </a:extLst>
            </p:cNvPr>
            <p:cNvSpPr txBox="1"/>
            <p:nvPr/>
          </p:nvSpPr>
          <p:spPr>
            <a:xfrm>
              <a:off x="5197316" y="5727246"/>
              <a:ext cx="2423811" cy="923330"/>
            </a:xfrm>
            <a:prstGeom prst="rect">
              <a:avLst/>
            </a:prstGeom>
            <a:noFill/>
          </p:spPr>
          <p:txBody>
            <a:bodyPr wrap="square" rtlCol="0">
              <a:spAutoFit/>
            </a:bodyPr>
            <a:lstStyle/>
            <a:p>
              <a:pPr algn="ctr"/>
              <a:r>
                <a:rPr lang="en-US" b="1" dirty="0">
                  <a:solidFill>
                    <a:srgbClr val="FF0000"/>
                  </a:solidFill>
                </a:rPr>
                <a:t>Fetch through PCIe</a:t>
              </a:r>
            </a:p>
          </p:txBody>
        </p:sp>
      </p:grpSp>
      <p:sp>
        <p:nvSpPr>
          <p:cNvPr id="29" name="Content Placeholder 2">
            <a:extLst>
              <a:ext uri="{FF2B5EF4-FFF2-40B4-BE49-F238E27FC236}">
                <a16:creationId xmlns:a16="http://schemas.microsoft.com/office/drawing/2014/main" id="{875CB05D-04B4-4A81-ACE3-0C0B8AB225EF}"/>
              </a:ext>
            </a:extLst>
          </p:cNvPr>
          <p:cNvSpPr txBox="1">
            <a:spLocks/>
          </p:cNvSpPr>
          <p:nvPr/>
        </p:nvSpPr>
        <p:spPr>
          <a:xfrm>
            <a:off x="586356" y="3825715"/>
            <a:ext cx="11929494" cy="3030763"/>
          </a:xfrm>
          <a:prstGeom prst="rect">
            <a:avLst/>
          </a:prstGeom>
        </p:spPr>
        <p:txBody>
          <a:bodyPr vert="horz" lIns="91440" tIns="45720" rIns="91440" bIns="45720" rtlCol="0">
            <a:normAutofit/>
          </a:bodyPr>
          <a:lstStyle>
            <a:lvl1pPr marL="450850" indent="-450850" algn="l" defTabSz="914400" rtl="0" eaLnBrk="1" latinLnBrk="0" hangingPunct="1">
              <a:lnSpc>
                <a:spcPct val="90000"/>
              </a:lnSpc>
              <a:spcBef>
                <a:spcPts val="1000"/>
              </a:spcBef>
              <a:buClr>
                <a:srgbClr val="00007D"/>
              </a:buClr>
              <a:buSzPct val="90000"/>
              <a:buFont typeface="Wingdings" panose="05000000000000000000" pitchFamily="2" charset="2"/>
              <a:buChar char="n"/>
              <a:defRPr sz="2800" kern="1200" baseline="0">
                <a:solidFill>
                  <a:schemeClr val="tx1"/>
                </a:solidFill>
                <a:latin typeface="微软雅黑" panose="020B0503020204020204" pitchFamily="34" charset="-122"/>
                <a:ea typeface="微软雅黑" panose="020B0503020204020204" pitchFamily="34" charset="-122"/>
                <a:cs typeface="+mn-cs"/>
              </a:defRPr>
            </a:lvl1pPr>
            <a:lvl2pPr marL="900113" indent="-450850" algn="l" defTabSz="914400" rtl="0" eaLnBrk="1" latinLnBrk="0" hangingPunct="1">
              <a:lnSpc>
                <a:spcPct val="130000"/>
              </a:lnSpc>
              <a:spcBef>
                <a:spcPts val="500"/>
              </a:spcBef>
              <a:buClr>
                <a:srgbClr val="9999CC"/>
              </a:buClr>
              <a:buSzPct val="80000"/>
              <a:buFont typeface="Wingdings" pitchFamily="2" charset="2"/>
              <a:buChar char=""/>
              <a:defRPr sz="2400" kern="1200" baseline="0">
                <a:solidFill>
                  <a:schemeClr val="tx1"/>
                </a:solidFill>
                <a:latin typeface="微软雅黑" panose="020B0503020204020204" pitchFamily="34" charset="-122"/>
                <a:ea typeface="微软雅黑" panose="020B0503020204020204" pitchFamily="34" charset="-122"/>
                <a:cs typeface="+mn-cs"/>
              </a:defRPr>
            </a:lvl2pPr>
            <a:lvl3pPr marL="1350000" indent="-450000" algn="l" defTabSz="914400" rtl="0" eaLnBrk="1" latinLnBrk="0" hangingPunct="1">
              <a:lnSpc>
                <a:spcPct val="130000"/>
              </a:lnSpc>
              <a:spcBef>
                <a:spcPts val="500"/>
              </a:spcBef>
              <a:buSzPct val="80000"/>
              <a:buFont typeface="Wingdings" panose="05000000000000000000" pitchFamily="2" charset="2"/>
              <a:buChar char="Ø"/>
              <a:defRPr sz="2000" kern="1200" baseline="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rPr>
              <a:t>Performance drops </a:t>
            </a:r>
            <a:r>
              <a:rPr lang="en-US" dirty="0"/>
              <a:t>when # of concurrent connections grows</a:t>
            </a:r>
          </a:p>
          <a:p>
            <a:pPr lvl="1"/>
            <a:r>
              <a:rPr lang="en-US" dirty="0"/>
              <a:t>State miss on RNIC</a:t>
            </a:r>
          </a:p>
          <a:p>
            <a:pPr lvl="1"/>
            <a:r>
              <a:rPr lang="en-US" altLang="zh-CN" dirty="0"/>
              <a:t>Fetch states from host memory </a:t>
            </a:r>
          </a:p>
          <a:p>
            <a:pPr lvl="2"/>
            <a:r>
              <a:rPr lang="en-US" altLang="zh-CN" dirty="0"/>
              <a:t>PCIe latency becomes bottleneck </a:t>
            </a:r>
          </a:p>
        </p:txBody>
      </p:sp>
    </p:spTree>
    <p:extLst>
      <p:ext uri="{BB962C8B-B14F-4D97-AF65-F5344CB8AC3E}">
        <p14:creationId xmlns:p14="http://schemas.microsoft.com/office/powerpoint/2010/main" val="143838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Effect transition="in" filter="fade">
                                      <p:cBhvr>
                                        <p:cTn id="15" dur="500"/>
                                        <p:tgtEl>
                                          <p:spTgt spid="2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
                                            <p:txEl>
                                              <p:pRg st="3" end="3"/>
                                            </p:txEl>
                                          </p:spTgt>
                                        </p:tgtEl>
                                        <p:attrNameLst>
                                          <p:attrName>style.visibility</p:attrName>
                                        </p:attrNameLst>
                                      </p:cBhvr>
                                      <p:to>
                                        <p:strVal val="visible"/>
                                      </p:to>
                                    </p:set>
                                    <p:animEffect transition="in" filter="fade">
                                      <p:cBhvr>
                                        <p:cTn id="28" dur="500"/>
                                        <p:tgtEl>
                                          <p:spTgt spid="2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EF9E92-2418-44E9-99C4-2BF541BBE36B}"/>
              </a:ext>
            </a:extLst>
          </p:cNvPr>
          <p:cNvSpPr>
            <a:spLocks noGrp="1"/>
          </p:cNvSpPr>
          <p:nvPr>
            <p:ph type="title"/>
          </p:nvPr>
        </p:nvSpPr>
        <p:spPr/>
        <p:txBody>
          <a:bodyPr/>
          <a:lstStyle/>
          <a:p>
            <a:r>
              <a:rPr lang="en-US" altLang="zh-CN" dirty="0"/>
              <a:t>Current status</a:t>
            </a:r>
            <a:endParaRPr lang="zh-CN" altLang="en-US" dirty="0"/>
          </a:p>
        </p:txBody>
      </p:sp>
      <p:sp>
        <p:nvSpPr>
          <p:cNvPr id="3" name="灯片编号占位符 2">
            <a:extLst>
              <a:ext uri="{FF2B5EF4-FFF2-40B4-BE49-F238E27FC236}">
                <a16:creationId xmlns:a16="http://schemas.microsoft.com/office/drawing/2014/main" id="{ACDDB00A-2E5F-4F95-95EA-1BBD8B677AB9}"/>
              </a:ext>
            </a:extLst>
          </p:cNvPr>
          <p:cNvSpPr>
            <a:spLocks noGrp="1"/>
          </p:cNvSpPr>
          <p:nvPr>
            <p:ph type="sldNum" sz="quarter" idx="12"/>
          </p:nvPr>
        </p:nvSpPr>
        <p:spPr/>
        <p:txBody>
          <a:bodyPr/>
          <a:lstStyle/>
          <a:p>
            <a:fld id="{F210D295-9B15-4757-888B-4FDF115DEA16}" type="slidenum">
              <a:rPr lang="zh-CN" altLang="en-US" smtClean="0"/>
              <a:t>5</a:t>
            </a:fld>
            <a:endParaRPr lang="zh-CN" altLang="en-US"/>
          </a:p>
        </p:txBody>
      </p:sp>
      <p:sp>
        <p:nvSpPr>
          <p:cNvPr id="4" name="内容占位符 3">
            <a:extLst>
              <a:ext uri="{FF2B5EF4-FFF2-40B4-BE49-F238E27FC236}">
                <a16:creationId xmlns:a16="http://schemas.microsoft.com/office/drawing/2014/main" id="{C161E325-6206-436C-A2B5-C26FE7CFB29C}"/>
              </a:ext>
            </a:extLst>
          </p:cNvPr>
          <p:cNvSpPr>
            <a:spLocks noGrp="1"/>
          </p:cNvSpPr>
          <p:nvPr>
            <p:ph idx="1"/>
          </p:nvPr>
        </p:nvSpPr>
        <p:spPr>
          <a:xfrm>
            <a:off x="838200" y="1124608"/>
            <a:ext cx="10515600" cy="5317894"/>
          </a:xfrm>
        </p:spPr>
        <p:txBody>
          <a:bodyPr>
            <a:normAutofit/>
          </a:bodyPr>
          <a:lstStyle/>
          <a:p>
            <a:r>
              <a:rPr lang="en-US" altLang="zh-CN" dirty="0"/>
              <a:t>Applications </a:t>
            </a:r>
            <a:r>
              <a:rPr lang="en-US" altLang="zh-CN" b="1" dirty="0">
                <a:solidFill>
                  <a:srgbClr val="FF0000"/>
                </a:solidFill>
              </a:rPr>
              <a:t>require high performance under high concurrency</a:t>
            </a:r>
            <a:r>
              <a:rPr lang="en-US" altLang="zh-CN" dirty="0"/>
              <a:t>, e.g.,</a:t>
            </a:r>
          </a:p>
          <a:p>
            <a:pPr lvl="1"/>
            <a:r>
              <a:rPr lang="en-US" altLang="zh-CN" dirty="0"/>
              <a:t>Distributed machine learning</a:t>
            </a:r>
          </a:p>
          <a:p>
            <a:pPr lvl="2"/>
            <a:r>
              <a:rPr lang="en-US" altLang="zh-CN" dirty="0"/>
              <a:t>Parameter servers exchange parameters with many worker nodes</a:t>
            </a:r>
          </a:p>
          <a:p>
            <a:pPr lvl="1"/>
            <a:r>
              <a:rPr lang="en-US" altLang="zh-CN" dirty="0"/>
              <a:t>Web-search back-end services</a:t>
            </a:r>
          </a:p>
          <a:p>
            <a:pPr lvl="2"/>
            <a:r>
              <a:rPr lang="en-US" altLang="zh-CN" dirty="0"/>
              <a:t>Result-aggregators aggregates results from many document-</a:t>
            </a:r>
            <a:r>
              <a:rPr lang="en-US" altLang="zh-CN" dirty="0" err="1"/>
              <a:t>lookupers</a:t>
            </a:r>
            <a:endParaRPr lang="en-US" altLang="zh-CN" dirty="0"/>
          </a:p>
          <a:p>
            <a:r>
              <a:rPr lang="en-US" altLang="zh-CN" dirty="0"/>
              <a:t>Existing works try to </a:t>
            </a:r>
            <a:r>
              <a:rPr lang="en-US" altLang="zh-CN" b="1" dirty="0">
                <a:solidFill>
                  <a:srgbClr val="FF0000"/>
                </a:solidFill>
              </a:rPr>
              <a:t>avoid/mitigate</a:t>
            </a:r>
            <a:r>
              <a:rPr lang="en-US" altLang="zh-CN" dirty="0"/>
              <a:t> the impact of the RNIC scalability issue, requiring </a:t>
            </a:r>
            <a:r>
              <a:rPr lang="en-US" altLang="zh-CN" b="1" dirty="0">
                <a:solidFill>
                  <a:srgbClr val="FF0000"/>
                </a:solidFill>
              </a:rPr>
              <a:t>careful and constrained usage of applications</a:t>
            </a:r>
          </a:p>
          <a:p>
            <a:pPr lvl="1"/>
            <a:r>
              <a:rPr lang="en-US" altLang="zh-CN" dirty="0"/>
              <a:t>Using large memory pages [1], connection grouping [2], or unreliable datagram [3], …</a:t>
            </a:r>
            <a:endParaRPr lang="zh-CN" altLang="en-US" dirty="0"/>
          </a:p>
        </p:txBody>
      </p:sp>
      <p:sp>
        <p:nvSpPr>
          <p:cNvPr id="6" name="文本框 5">
            <a:extLst>
              <a:ext uri="{FF2B5EF4-FFF2-40B4-BE49-F238E27FC236}">
                <a16:creationId xmlns:a16="http://schemas.microsoft.com/office/drawing/2014/main" id="{488ADD84-8F8D-4C63-919C-B83B1C0D2653}"/>
              </a:ext>
            </a:extLst>
          </p:cNvPr>
          <p:cNvSpPr txBox="1"/>
          <p:nvPr/>
        </p:nvSpPr>
        <p:spPr>
          <a:xfrm>
            <a:off x="0" y="6119336"/>
            <a:ext cx="9472613" cy="738664"/>
          </a:xfrm>
          <a:prstGeom prst="rect">
            <a:avLst/>
          </a:prstGeom>
          <a:noFill/>
        </p:spPr>
        <p:txBody>
          <a:bodyPr wrap="square" rtlCol="0">
            <a:spAutoFit/>
          </a:bodyPr>
          <a:lstStyle/>
          <a:p>
            <a:pPr lvl="0">
              <a:defRPr/>
            </a:pPr>
            <a:r>
              <a:rPr kumimoji="0" lang="en-US" altLang="zh-CN" sz="1400" b="0" i="0" u="none" strike="noStrike" kern="1200" cap="none" spc="0" normalizeH="0" baseline="0" noProof="0" dirty="0">
                <a:ln>
                  <a:noFill/>
                </a:ln>
                <a:solidFill>
                  <a:prstClr val="white">
                    <a:lumMod val="50000"/>
                  </a:prstClr>
                </a:solidFill>
                <a:effectLst/>
                <a:uLnTx/>
                <a:uFillTx/>
                <a:latin typeface="Calibri" panose="020F0502020204030204"/>
                <a:ea typeface="宋体" panose="02010600030101010101" pitchFamily="2" charset="-122"/>
                <a:cs typeface="+mn-cs"/>
              </a:rPr>
              <a:t>[1] </a:t>
            </a:r>
            <a:r>
              <a:rPr lang="en-US" altLang="zh-CN" sz="1400" dirty="0" err="1">
                <a:solidFill>
                  <a:prstClr val="white">
                    <a:lumMod val="50000"/>
                  </a:prstClr>
                </a:solidFill>
              </a:rPr>
              <a:t>FaRM</a:t>
            </a:r>
            <a:r>
              <a:rPr lang="en-US" altLang="zh-CN" sz="1400" dirty="0">
                <a:solidFill>
                  <a:prstClr val="white">
                    <a:lumMod val="50000"/>
                  </a:prstClr>
                </a:solidFill>
              </a:rPr>
              <a:t>: fast remote memory, </a:t>
            </a:r>
            <a:r>
              <a:rPr kumimoji="0" lang="en-US" altLang="zh-CN" sz="1400" b="0" i="0" u="none" strike="noStrike" kern="1200" cap="none" spc="0" normalizeH="0" baseline="0" noProof="0" dirty="0">
                <a:ln>
                  <a:noFill/>
                </a:ln>
                <a:solidFill>
                  <a:prstClr val="white">
                    <a:lumMod val="50000"/>
                  </a:prstClr>
                </a:solidFill>
                <a:effectLst/>
                <a:uLnTx/>
                <a:uFillTx/>
                <a:latin typeface="Calibri" panose="020F0502020204030204"/>
                <a:ea typeface="宋体" panose="02010600030101010101" pitchFamily="2" charset="-122"/>
                <a:cs typeface="+mn-cs"/>
              </a:rPr>
              <a:t>NSDI 2014</a:t>
            </a:r>
          </a:p>
          <a:p>
            <a:pPr lvl="0">
              <a:defRPr/>
            </a:pPr>
            <a:r>
              <a:rPr kumimoji="0" lang="en-US" altLang="zh-CN" sz="1400" b="0" i="0" u="none" strike="noStrike" kern="1200" cap="none" spc="0" normalizeH="0" baseline="0" noProof="0" dirty="0">
                <a:ln>
                  <a:noFill/>
                </a:ln>
                <a:solidFill>
                  <a:prstClr val="white">
                    <a:lumMod val="50000"/>
                  </a:prstClr>
                </a:solidFill>
                <a:effectLst/>
                <a:uLnTx/>
                <a:uFillTx/>
                <a:latin typeface="Calibri" panose="020F0502020204030204"/>
                <a:ea typeface="宋体" panose="02010600030101010101" pitchFamily="2" charset="-122"/>
                <a:cs typeface="+mn-cs"/>
              </a:rPr>
              <a:t>[2] </a:t>
            </a:r>
            <a:r>
              <a:rPr lang="en-US" altLang="zh-CN" sz="1400" dirty="0">
                <a:solidFill>
                  <a:prstClr val="white">
                    <a:lumMod val="50000"/>
                  </a:prstClr>
                </a:solidFill>
              </a:rPr>
              <a:t>Scalable RDMA RPC on Reliable Connection with Efficient Resource Sharing, </a:t>
            </a:r>
            <a:r>
              <a:rPr kumimoji="0" lang="en-US" altLang="zh-CN" sz="1400" b="0" i="0" u="none" strike="noStrike" kern="1200" cap="none" spc="0" normalizeH="0" baseline="0" noProof="0" dirty="0" err="1">
                <a:ln>
                  <a:noFill/>
                </a:ln>
                <a:solidFill>
                  <a:prstClr val="white">
                    <a:lumMod val="50000"/>
                  </a:prstClr>
                </a:solidFill>
                <a:effectLst/>
                <a:uLnTx/>
                <a:uFillTx/>
                <a:latin typeface="Calibri" panose="020F0502020204030204"/>
                <a:ea typeface="宋体" panose="02010600030101010101" pitchFamily="2" charset="-122"/>
                <a:cs typeface="+mn-cs"/>
              </a:rPr>
              <a:t>EuroSys</a:t>
            </a:r>
            <a:r>
              <a:rPr kumimoji="0" lang="en-US" altLang="zh-CN" sz="1400" b="0" i="0" u="none" strike="noStrike" kern="1200" cap="none" spc="0" normalizeH="0" baseline="0" noProof="0" dirty="0">
                <a:ln>
                  <a:noFill/>
                </a:ln>
                <a:solidFill>
                  <a:prstClr val="white">
                    <a:lumMod val="50000"/>
                  </a:prstClr>
                </a:solidFill>
                <a:effectLst/>
                <a:uLnTx/>
                <a:uFillTx/>
                <a:latin typeface="Calibri" panose="020F0502020204030204"/>
                <a:ea typeface="宋体" panose="02010600030101010101" pitchFamily="2" charset="-122"/>
                <a:cs typeface="+mn-cs"/>
              </a:rPr>
              <a:t> 2019</a:t>
            </a:r>
          </a:p>
          <a:p>
            <a:pPr lvl="0">
              <a:defRPr/>
            </a:pPr>
            <a:r>
              <a:rPr kumimoji="0" lang="en-US" altLang="zh-CN" sz="1400" b="0" i="0" u="none" strike="noStrike" kern="1200" cap="none" spc="0" normalizeH="0" baseline="0" noProof="0" dirty="0">
                <a:ln>
                  <a:noFill/>
                </a:ln>
                <a:solidFill>
                  <a:prstClr val="white">
                    <a:lumMod val="50000"/>
                  </a:prstClr>
                </a:solidFill>
                <a:effectLst/>
                <a:uLnTx/>
                <a:uFillTx/>
                <a:latin typeface="Calibri" panose="020F0502020204030204"/>
                <a:ea typeface="宋体" panose="02010600030101010101" pitchFamily="2" charset="-122"/>
                <a:cs typeface="+mn-cs"/>
              </a:rPr>
              <a:t>[3] </a:t>
            </a:r>
            <a:r>
              <a:rPr lang="en-US" altLang="zh-CN" sz="1400" dirty="0" err="1">
                <a:solidFill>
                  <a:prstClr val="white">
                    <a:lumMod val="50000"/>
                  </a:prstClr>
                </a:solidFill>
              </a:rPr>
              <a:t>FaSST</a:t>
            </a:r>
            <a:r>
              <a:rPr lang="en-US" altLang="zh-CN" sz="1400" dirty="0">
                <a:solidFill>
                  <a:prstClr val="white">
                    <a:lumMod val="50000"/>
                  </a:prstClr>
                </a:solidFill>
              </a:rPr>
              <a:t>: Fast, Scalable and Simple Distributed Transactions with Two-Sided (RDMA) Datagram RPCs, </a:t>
            </a:r>
            <a:r>
              <a:rPr kumimoji="0" lang="en-US" altLang="zh-CN" sz="1400" b="0" i="0" u="none" strike="noStrike" kern="1200" cap="none" spc="0" normalizeH="0" baseline="0" noProof="0" dirty="0">
                <a:ln>
                  <a:noFill/>
                </a:ln>
                <a:solidFill>
                  <a:prstClr val="white">
                    <a:lumMod val="50000"/>
                  </a:prstClr>
                </a:solidFill>
                <a:effectLst/>
                <a:uLnTx/>
                <a:uFillTx/>
                <a:latin typeface="Calibri" panose="020F0502020204030204"/>
                <a:ea typeface="宋体" panose="02010600030101010101" pitchFamily="2" charset="-122"/>
                <a:cs typeface="+mn-cs"/>
              </a:rPr>
              <a:t>OSDI 2016</a:t>
            </a:r>
            <a:endParaRPr kumimoji="0" lang="zh-CN" altLang="en-US" sz="1400" b="0" i="0" u="none" strike="noStrike" kern="1200" cap="none" spc="0" normalizeH="0" baseline="0" noProof="0" dirty="0">
              <a:ln>
                <a:noFill/>
              </a:ln>
              <a:solidFill>
                <a:prstClr val="white">
                  <a:lumMod val="50000"/>
                </a:prstClr>
              </a:solidFill>
              <a:effectLst/>
              <a:uLnTx/>
              <a:uFillTx/>
              <a:latin typeface="Calibri" panose="020F0502020204030204"/>
              <a:ea typeface="宋体" panose="02010600030101010101" pitchFamily="2" charset="-122"/>
              <a:cs typeface="+mn-cs"/>
            </a:endParaRPr>
          </a:p>
        </p:txBody>
      </p:sp>
      <p:sp>
        <p:nvSpPr>
          <p:cNvPr id="5" name="TextBox 9">
            <a:extLst>
              <a:ext uri="{FF2B5EF4-FFF2-40B4-BE49-F238E27FC236}">
                <a16:creationId xmlns:a16="http://schemas.microsoft.com/office/drawing/2014/main" id="{CD387CF9-D5AB-42D7-9046-8A88E4330C31}"/>
              </a:ext>
            </a:extLst>
          </p:cNvPr>
          <p:cNvSpPr txBox="1"/>
          <p:nvPr/>
        </p:nvSpPr>
        <p:spPr>
          <a:xfrm>
            <a:off x="482318" y="5288340"/>
            <a:ext cx="11227364" cy="1569660"/>
          </a:xfrm>
          <a:prstGeom prst="rect">
            <a:avLst/>
          </a:prstGeom>
          <a:solidFill>
            <a:schemeClr val="accent1">
              <a:lumMod val="40000"/>
              <a:lumOff val="60000"/>
            </a:schemeClr>
          </a:solidFill>
          <a:ln w="28575">
            <a:noFill/>
          </a:ln>
        </p:spPr>
        <p:txBody>
          <a:bodyPr wrap="square" rtlCol="0">
            <a:spAutoFit/>
          </a:bodyPr>
          <a:lstStyle/>
          <a:p>
            <a:pPr algn="ctr"/>
            <a:r>
              <a:rPr lang="en-US" altLang="zh-CN" sz="4800" dirty="0"/>
              <a:t>Can we directly solve this RNIC scalability problem? </a:t>
            </a:r>
            <a:endParaRPr lang="en-US" sz="3200" dirty="0"/>
          </a:p>
        </p:txBody>
      </p:sp>
      <p:pic>
        <p:nvPicPr>
          <p:cNvPr id="7" name="图片 6">
            <a:extLst>
              <a:ext uri="{FF2B5EF4-FFF2-40B4-BE49-F238E27FC236}">
                <a16:creationId xmlns:a16="http://schemas.microsoft.com/office/drawing/2014/main" id="{2669B145-A161-4C8A-A373-85DA0641FEB8}"/>
              </a:ext>
            </a:extLst>
          </p:cNvPr>
          <p:cNvPicPr>
            <a:picLocks noChangeAspect="1"/>
          </p:cNvPicPr>
          <p:nvPr/>
        </p:nvPicPr>
        <p:blipFill>
          <a:blip r:embed="rId3"/>
          <a:stretch>
            <a:fillRect/>
          </a:stretch>
        </p:blipFill>
        <p:spPr>
          <a:xfrm>
            <a:off x="116930" y="4308954"/>
            <a:ext cx="5766077" cy="2071732"/>
          </a:xfrm>
          <a:prstGeom prst="rect">
            <a:avLst/>
          </a:prstGeom>
        </p:spPr>
      </p:pic>
      <p:pic>
        <p:nvPicPr>
          <p:cNvPr id="8" name="图片 7">
            <a:extLst>
              <a:ext uri="{FF2B5EF4-FFF2-40B4-BE49-F238E27FC236}">
                <a16:creationId xmlns:a16="http://schemas.microsoft.com/office/drawing/2014/main" id="{6A18DAE8-1ABB-452B-B634-E1412BDE4B3D}"/>
              </a:ext>
            </a:extLst>
          </p:cNvPr>
          <p:cNvPicPr>
            <a:picLocks noChangeAspect="1"/>
          </p:cNvPicPr>
          <p:nvPr/>
        </p:nvPicPr>
        <p:blipFill>
          <a:blip r:embed="rId4"/>
          <a:stretch>
            <a:fillRect/>
          </a:stretch>
        </p:blipFill>
        <p:spPr>
          <a:xfrm>
            <a:off x="6280795" y="4558819"/>
            <a:ext cx="5766077" cy="1661010"/>
          </a:xfrm>
          <a:prstGeom prst="rect">
            <a:avLst/>
          </a:prstGeom>
        </p:spPr>
      </p:pic>
    </p:spTree>
    <p:extLst>
      <p:ext uri="{BB962C8B-B14F-4D97-AF65-F5344CB8AC3E}">
        <p14:creationId xmlns:p14="http://schemas.microsoft.com/office/powerpoint/2010/main" val="132226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 presetClass="exit" presetSubtype="0" fill="hold" nodeType="withEffect">
                                  <p:stCondLst>
                                    <p:cond delay="0"/>
                                  </p:stCondLst>
                                  <p:childTnLst>
                                    <p:set>
                                      <p:cBhvr>
                                        <p:cTn id="29" dur="1" fill="hold">
                                          <p:stCondLst>
                                            <p:cond delay="0"/>
                                          </p:stCondLst>
                                        </p:cTn>
                                        <p:tgtEl>
                                          <p:spTgt spid="7"/>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500"/>
                                        <p:tgtEl>
                                          <p:spTgt spid="4">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79097-8FB6-472D-8D5D-2C15852E48D6}"/>
              </a:ext>
            </a:extLst>
          </p:cNvPr>
          <p:cNvSpPr>
            <a:spLocks noGrp="1"/>
          </p:cNvSpPr>
          <p:nvPr>
            <p:ph type="title"/>
          </p:nvPr>
        </p:nvSpPr>
        <p:spPr/>
        <p:txBody>
          <a:bodyPr/>
          <a:lstStyle/>
          <a:p>
            <a:r>
              <a:rPr lang="en-US" altLang="zh-CN" dirty="0" err="1"/>
              <a:t>StaR</a:t>
            </a:r>
            <a:r>
              <a:rPr lang="en-US" altLang="zh-CN" dirty="0"/>
              <a:t>: Towards </a:t>
            </a:r>
            <a:r>
              <a:rPr lang="en-US" altLang="zh-CN" b="1" dirty="0">
                <a:solidFill>
                  <a:srgbClr val="FF0000"/>
                </a:solidFill>
              </a:rPr>
              <a:t>stateless</a:t>
            </a:r>
            <a:r>
              <a:rPr lang="en-US" altLang="zh-CN" dirty="0"/>
              <a:t> RNIC</a:t>
            </a:r>
            <a:endParaRPr lang="zh-CN" altLang="en-US" dirty="0"/>
          </a:p>
        </p:txBody>
      </p:sp>
      <p:sp>
        <p:nvSpPr>
          <p:cNvPr id="3" name="灯片编号占位符 2">
            <a:extLst>
              <a:ext uri="{FF2B5EF4-FFF2-40B4-BE49-F238E27FC236}">
                <a16:creationId xmlns:a16="http://schemas.microsoft.com/office/drawing/2014/main" id="{35E978BA-2E1E-458A-8D92-C2A6B0BFB64D}"/>
              </a:ext>
            </a:extLst>
          </p:cNvPr>
          <p:cNvSpPr>
            <a:spLocks noGrp="1"/>
          </p:cNvSpPr>
          <p:nvPr>
            <p:ph type="sldNum" sz="quarter" idx="12"/>
          </p:nvPr>
        </p:nvSpPr>
        <p:spPr/>
        <p:txBody>
          <a:bodyPr/>
          <a:lstStyle/>
          <a:p>
            <a:fld id="{F210D295-9B15-4757-888B-4FDF115DEA16}" type="slidenum">
              <a:rPr lang="zh-CN" altLang="en-US" smtClean="0"/>
              <a:t>6</a:t>
            </a:fld>
            <a:endParaRPr lang="zh-CN" altLang="en-US"/>
          </a:p>
        </p:txBody>
      </p:sp>
      <p:sp>
        <p:nvSpPr>
          <p:cNvPr id="4" name="内容占位符 3">
            <a:extLst>
              <a:ext uri="{FF2B5EF4-FFF2-40B4-BE49-F238E27FC236}">
                <a16:creationId xmlns:a16="http://schemas.microsoft.com/office/drawing/2014/main" id="{06C64330-206C-4554-B720-DE0E8A6E3FE1}"/>
              </a:ext>
            </a:extLst>
          </p:cNvPr>
          <p:cNvSpPr>
            <a:spLocks noGrp="1"/>
          </p:cNvSpPr>
          <p:nvPr>
            <p:ph idx="1"/>
          </p:nvPr>
        </p:nvSpPr>
        <p:spPr>
          <a:xfrm>
            <a:off x="846086" y="1209114"/>
            <a:ext cx="11015949" cy="5376206"/>
          </a:xfrm>
        </p:spPr>
        <p:txBody>
          <a:bodyPr>
            <a:normAutofit/>
          </a:bodyPr>
          <a:lstStyle/>
          <a:p>
            <a:r>
              <a:rPr lang="en-US" altLang="zh-CN" b="1" dirty="0"/>
              <a:t>Moving states to the other communication side</a:t>
            </a:r>
          </a:p>
          <a:p>
            <a:pPr lvl="1"/>
            <a:r>
              <a:rPr lang="en-US" altLang="zh-CN" dirty="0"/>
              <a:t>Maintain </a:t>
            </a:r>
            <a:r>
              <a:rPr lang="en-US" altLang="zh-CN" b="1" dirty="0">
                <a:solidFill>
                  <a:srgbClr val="FF0000"/>
                </a:solidFill>
              </a:rPr>
              <a:t>zero connection-related states</a:t>
            </a:r>
            <a:r>
              <a:rPr lang="en-US" altLang="zh-CN" dirty="0"/>
              <a:t>, while all the RDMA data plane processing is still done by NIC hardware</a:t>
            </a:r>
          </a:p>
          <a:p>
            <a:pPr lvl="1"/>
            <a:endParaRPr lang="en-US" altLang="zh-CN" dirty="0"/>
          </a:p>
          <a:p>
            <a:r>
              <a:rPr lang="en-US" altLang="zh-CN" b="1" dirty="0"/>
              <a:t>Utilizing asymmetric communication pattern in DCN</a:t>
            </a:r>
          </a:p>
          <a:p>
            <a:pPr lvl="1"/>
            <a:r>
              <a:rPr lang="en-US" altLang="zh-CN" dirty="0"/>
              <a:t>Often </a:t>
            </a:r>
            <a:r>
              <a:rPr lang="en-US" altLang="zh-CN" b="1" dirty="0">
                <a:solidFill>
                  <a:srgbClr val="FF0000"/>
                </a:solidFill>
              </a:rPr>
              <a:t>only one side has huge fan-in/fan-out traffic </a:t>
            </a:r>
            <a:r>
              <a:rPr lang="en-US" altLang="zh-CN" dirty="0"/>
              <a:t>while the other side only has a few connections</a:t>
            </a:r>
          </a:p>
          <a:p>
            <a:pPr lvl="2"/>
            <a:r>
              <a:rPr lang="en-US" altLang="zh-CN" dirty="0"/>
              <a:t>Parameter servers and workers in distributed machine learning systems</a:t>
            </a:r>
          </a:p>
          <a:p>
            <a:pPr lvl="2"/>
            <a:r>
              <a:rPr lang="en-US" altLang="zh-CN" dirty="0"/>
              <a:t>Result-aggregators and document-</a:t>
            </a:r>
            <a:r>
              <a:rPr lang="en-US" altLang="zh-CN" dirty="0" err="1"/>
              <a:t>lookupers</a:t>
            </a:r>
            <a:r>
              <a:rPr lang="en-US" altLang="zh-CN" dirty="0"/>
              <a:t> in web-search back-end services</a:t>
            </a:r>
          </a:p>
          <a:p>
            <a:pPr marL="900000" lvl="2" indent="0">
              <a:buNone/>
            </a:pPr>
            <a:r>
              <a:rPr lang="en-US" altLang="zh-CN" dirty="0"/>
              <a:t>…</a:t>
            </a:r>
          </a:p>
        </p:txBody>
      </p:sp>
      <p:grpSp>
        <p:nvGrpSpPr>
          <p:cNvPr id="30" name="组合 29">
            <a:extLst>
              <a:ext uri="{FF2B5EF4-FFF2-40B4-BE49-F238E27FC236}">
                <a16:creationId xmlns:a16="http://schemas.microsoft.com/office/drawing/2014/main" id="{DB052B26-6556-46C7-95C6-EF503C8DA175}"/>
              </a:ext>
            </a:extLst>
          </p:cNvPr>
          <p:cNvGrpSpPr/>
          <p:nvPr/>
        </p:nvGrpSpPr>
        <p:grpSpPr>
          <a:xfrm>
            <a:off x="4335060" y="5633251"/>
            <a:ext cx="3767305" cy="1189001"/>
            <a:chOff x="3602493" y="3578648"/>
            <a:chExt cx="3767305" cy="1189001"/>
          </a:xfrm>
        </p:grpSpPr>
        <p:sp>
          <p:nvSpPr>
            <p:cNvPr id="5" name="矩形 4">
              <a:extLst>
                <a:ext uri="{FF2B5EF4-FFF2-40B4-BE49-F238E27FC236}">
                  <a16:creationId xmlns:a16="http://schemas.microsoft.com/office/drawing/2014/main" id="{3E47C2CE-B8E8-41F4-B57E-BF9E487757CC}"/>
                </a:ext>
              </a:extLst>
            </p:cNvPr>
            <p:cNvSpPr/>
            <p:nvPr/>
          </p:nvSpPr>
          <p:spPr>
            <a:xfrm>
              <a:off x="4428781" y="3944039"/>
              <a:ext cx="627961" cy="45169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DCD72A0-9070-4057-B1B1-F61199A4F257}"/>
                </a:ext>
              </a:extLst>
            </p:cNvPr>
            <p:cNvSpPr/>
            <p:nvPr/>
          </p:nvSpPr>
          <p:spPr>
            <a:xfrm>
              <a:off x="5928645" y="3578648"/>
              <a:ext cx="627961" cy="13771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ACB6F73-1F56-46CC-B2CD-4B0F43C1A56B}"/>
                </a:ext>
              </a:extLst>
            </p:cNvPr>
            <p:cNvSpPr/>
            <p:nvPr/>
          </p:nvSpPr>
          <p:spPr>
            <a:xfrm>
              <a:off x="5928644" y="3806328"/>
              <a:ext cx="627961" cy="1377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C5F68FB-8AC8-4232-9D86-2F4E3B1EF955}"/>
                </a:ext>
              </a:extLst>
            </p:cNvPr>
            <p:cNvSpPr/>
            <p:nvPr/>
          </p:nvSpPr>
          <p:spPr>
            <a:xfrm>
              <a:off x="5928645" y="4030339"/>
              <a:ext cx="627961" cy="13771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8BF4D26-C9A9-428E-9DCD-E9A7316A4C9A}"/>
                </a:ext>
              </a:extLst>
            </p:cNvPr>
            <p:cNvSpPr/>
            <p:nvPr/>
          </p:nvSpPr>
          <p:spPr>
            <a:xfrm>
              <a:off x="5928644" y="4258019"/>
              <a:ext cx="627961" cy="1377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72A8E7-CDA8-4E8B-A00D-61625DA54901}"/>
                </a:ext>
              </a:extLst>
            </p:cNvPr>
            <p:cNvSpPr/>
            <p:nvPr/>
          </p:nvSpPr>
          <p:spPr>
            <a:xfrm>
              <a:off x="5928644" y="4581205"/>
              <a:ext cx="627961" cy="13771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640893E-DE28-433F-8A49-C5D79AA8BDB9}"/>
                </a:ext>
              </a:extLst>
            </p:cNvPr>
            <p:cNvSpPr/>
            <p:nvPr/>
          </p:nvSpPr>
          <p:spPr>
            <a:xfrm rot="5400000" flipH="1">
              <a:off x="6095789" y="4363488"/>
              <a:ext cx="438991" cy="369332"/>
            </a:xfrm>
            <a:prstGeom prst="rect">
              <a:avLst/>
            </a:prstGeom>
          </p:spPr>
          <p:txBody>
            <a:bodyPr wrap="square">
              <a:spAutoFit/>
            </a:bodyPr>
            <a:lstStyle/>
            <a:p>
              <a:pPr marL="0" lvl="2" indent="0">
                <a:buNone/>
              </a:pPr>
              <a:r>
                <a:rPr lang="en-US" altLang="zh-CN" dirty="0"/>
                <a:t>…</a:t>
              </a:r>
            </a:p>
          </p:txBody>
        </p:sp>
        <p:cxnSp>
          <p:nvCxnSpPr>
            <p:cNvPr id="13" name="直接箭头连接符 12">
              <a:extLst>
                <a:ext uri="{FF2B5EF4-FFF2-40B4-BE49-F238E27FC236}">
                  <a16:creationId xmlns:a16="http://schemas.microsoft.com/office/drawing/2014/main" id="{04867711-37D2-46C3-A5EB-060E86622977}"/>
                </a:ext>
              </a:extLst>
            </p:cNvPr>
            <p:cNvCxnSpPr>
              <a:stCxn id="5" idx="3"/>
              <a:endCxn id="6" idx="1"/>
            </p:cNvCxnSpPr>
            <p:nvPr/>
          </p:nvCxnSpPr>
          <p:spPr>
            <a:xfrm flipV="1">
              <a:off x="5056742" y="3647504"/>
              <a:ext cx="871903" cy="5223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2639E4F2-1894-4726-9841-E03CDCF6D679}"/>
                </a:ext>
              </a:extLst>
            </p:cNvPr>
            <p:cNvCxnSpPr>
              <a:cxnSpLocks/>
            </p:cNvCxnSpPr>
            <p:nvPr/>
          </p:nvCxnSpPr>
          <p:spPr>
            <a:xfrm flipV="1">
              <a:off x="5056741" y="3875183"/>
              <a:ext cx="871902" cy="2928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39D28FC-A9ED-446B-8841-8C9C2778C303}"/>
                </a:ext>
              </a:extLst>
            </p:cNvPr>
            <p:cNvCxnSpPr>
              <a:cxnSpLocks/>
              <a:stCxn id="5" idx="3"/>
              <a:endCxn id="8" idx="1"/>
            </p:cNvCxnSpPr>
            <p:nvPr/>
          </p:nvCxnSpPr>
          <p:spPr>
            <a:xfrm flipV="1">
              <a:off x="5056742" y="4099195"/>
              <a:ext cx="871903" cy="706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999517BC-CA0F-4FF9-9B53-3056E7CB6C3C}"/>
                </a:ext>
              </a:extLst>
            </p:cNvPr>
            <p:cNvCxnSpPr>
              <a:cxnSpLocks/>
              <a:stCxn id="5" idx="3"/>
            </p:cNvCxnSpPr>
            <p:nvPr/>
          </p:nvCxnSpPr>
          <p:spPr>
            <a:xfrm>
              <a:off x="5056742" y="4169885"/>
              <a:ext cx="871901" cy="1505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C5F7CE1-6F0E-404C-8C55-53A381CF5DCC}"/>
                </a:ext>
              </a:extLst>
            </p:cNvPr>
            <p:cNvCxnSpPr>
              <a:cxnSpLocks/>
              <a:stCxn id="5" idx="3"/>
              <a:endCxn id="10" idx="1"/>
            </p:cNvCxnSpPr>
            <p:nvPr/>
          </p:nvCxnSpPr>
          <p:spPr>
            <a:xfrm>
              <a:off x="5056742" y="4169885"/>
              <a:ext cx="871902" cy="4801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E12F2A22-78D9-4468-90A0-178188DA14AD}"/>
                </a:ext>
              </a:extLst>
            </p:cNvPr>
            <p:cNvSpPr/>
            <p:nvPr/>
          </p:nvSpPr>
          <p:spPr>
            <a:xfrm>
              <a:off x="3602493" y="3983385"/>
              <a:ext cx="769634" cy="369332"/>
            </a:xfrm>
            <a:prstGeom prst="rect">
              <a:avLst/>
            </a:prstGeom>
          </p:spPr>
          <p:txBody>
            <a:bodyPr wrap="none">
              <a:spAutoFit/>
            </a:bodyPr>
            <a:lstStyle/>
            <a:p>
              <a:r>
                <a:rPr lang="en-US" altLang="zh-CN" dirty="0"/>
                <a:t>server</a:t>
              </a:r>
              <a:endParaRPr lang="zh-CN" altLang="en-US" dirty="0"/>
            </a:p>
          </p:txBody>
        </p:sp>
        <p:sp>
          <p:nvSpPr>
            <p:cNvPr id="29" name="矩形 28">
              <a:extLst>
                <a:ext uri="{FF2B5EF4-FFF2-40B4-BE49-F238E27FC236}">
                  <a16:creationId xmlns:a16="http://schemas.microsoft.com/office/drawing/2014/main" id="{0EE0FF16-9442-4947-AFC9-3A1AD3154667}"/>
                </a:ext>
              </a:extLst>
            </p:cNvPr>
            <p:cNvSpPr/>
            <p:nvPr/>
          </p:nvSpPr>
          <p:spPr>
            <a:xfrm>
              <a:off x="6579710" y="3944039"/>
              <a:ext cx="790088" cy="369332"/>
            </a:xfrm>
            <a:prstGeom prst="rect">
              <a:avLst/>
            </a:prstGeom>
          </p:spPr>
          <p:txBody>
            <a:bodyPr wrap="none">
              <a:spAutoFit/>
            </a:bodyPr>
            <a:lstStyle/>
            <a:p>
              <a:r>
                <a:rPr lang="en-US" altLang="zh-CN" dirty="0"/>
                <a:t>clients</a:t>
              </a:r>
              <a:endParaRPr lang="zh-CN" altLang="en-US" dirty="0"/>
            </a:p>
          </p:txBody>
        </p:sp>
      </p:grpSp>
      <p:pic>
        <p:nvPicPr>
          <p:cNvPr id="20" name="图片 19">
            <a:extLst>
              <a:ext uri="{FF2B5EF4-FFF2-40B4-BE49-F238E27FC236}">
                <a16:creationId xmlns:a16="http://schemas.microsoft.com/office/drawing/2014/main" id="{92F8854D-8DF3-437D-BF01-46D4D91AA860}"/>
              </a:ext>
            </a:extLst>
          </p:cNvPr>
          <p:cNvPicPr>
            <a:picLocks noChangeAspect="1"/>
          </p:cNvPicPr>
          <p:nvPr/>
        </p:nvPicPr>
        <p:blipFill>
          <a:blip r:embed="rId3"/>
          <a:stretch>
            <a:fillRect/>
          </a:stretch>
        </p:blipFill>
        <p:spPr>
          <a:xfrm>
            <a:off x="322527" y="1093308"/>
            <a:ext cx="5766077" cy="2071732"/>
          </a:xfrm>
          <a:prstGeom prst="rect">
            <a:avLst/>
          </a:prstGeom>
        </p:spPr>
      </p:pic>
      <p:pic>
        <p:nvPicPr>
          <p:cNvPr id="21" name="图片 20">
            <a:extLst>
              <a:ext uri="{FF2B5EF4-FFF2-40B4-BE49-F238E27FC236}">
                <a16:creationId xmlns:a16="http://schemas.microsoft.com/office/drawing/2014/main" id="{EF09B53E-D1FC-429D-A715-26CBDF1B9416}"/>
              </a:ext>
            </a:extLst>
          </p:cNvPr>
          <p:cNvPicPr>
            <a:picLocks noChangeAspect="1"/>
          </p:cNvPicPr>
          <p:nvPr/>
        </p:nvPicPr>
        <p:blipFill>
          <a:blip r:embed="rId4"/>
          <a:stretch>
            <a:fillRect/>
          </a:stretch>
        </p:blipFill>
        <p:spPr>
          <a:xfrm>
            <a:off x="6291673" y="1222626"/>
            <a:ext cx="5766077" cy="1661010"/>
          </a:xfrm>
          <a:prstGeom prst="rect">
            <a:avLst/>
          </a:prstGeom>
        </p:spPr>
      </p:pic>
    </p:spTree>
    <p:extLst>
      <p:ext uri="{BB962C8B-B14F-4D97-AF65-F5344CB8AC3E}">
        <p14:creationId xmlns:p14="http://schemas.microsoft.com/office/powerpoint/2010/main" val="386834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DAB95-99C6-4237-9FE9-0E4F5E56B7C7}"/>
              </a:ext>
            </a:extLst>
          </p:cNvPr>
          <p:cNvSpPr>
            <a:spLocks noGrp="1"/>
          </p:cNvSpPr>
          <p:nvPr>
            <p:ph type="title"/>
          </p:nvPr>
        </p:nvSpPr>
        <p:spPr/>
        <p:txBody>
          <a:bodyPr/>
          <a:lstStyle/>
          <a:p>
            <a:r>
              <a:rPr lang="en-US" altLang="zh-CN" dirty="0" err="1"/>
              <a:t>StaR</a:t>
            </a:r>
            <a:r>
              <a:rPr lang="en-US" altLang="zh-CN" dirty="0"/>
              <a:t> overview</a:t>
            </a:r>
            <a:endParaRPr lang="zh-CN" altLang="en-US" dirty="0"/>
          </a:p>
        </p:txBody>
      </p:sp>
      <p:sp>
        <p:nvSpPr>
          <p:cNvPr id="3" name="灯片编号占位符 2">
            <a:extLst>
              <a:ext uri="{FF2B5EF4-FFF2-40B4-BE49-F238E27FC236}">
                <a16:creationId xmlns:a16="http://schemas.microsoft.com/office/drawing/2014/main" id="{B3A7BBAF-4FAA-4965-B121-858A5992E07F}"/>
              </a:ext>
            </a:extLst>
          </p:cNvPr>
          <p:cNvSpPr>
            <a:spLocks noGrp="1"/>
          </p:cNvSpPr>
          <p:nvPr>
            <p:ph type="sldNum" sz="quarter" idx="12"/>
          </p:nvPr>
        </p:nvSpPr>
        <p:spPr/>
        <p:txBody>
          <a:bodyPr/>
          <a:lstStyle/>
          <a:p>
            <a:fld id="{F210D295-9B15-4757-888B-4FDF115DEA16}" type="slidenum">
              <a:rPr lang="zh-CN" altLang="en-US" smtClean="0"/>
              <a:t>7</a:t>
            </a:fld>
            <a:endParaRPr lang="zh-CN" altLang="en-US"/>
          </a:p>
        </p:txBody>
      </p:sp>
      <p:grpSp>
        <p:nvGrpSpPr>
          <p:cNvPr id="19" name="组合 18">
            <a:extLst>
              <a:ext uri="{FF2B5EF4-FFF2-40B4-BE49-F238E27FC236}">
                <a16:creationId xmlns:a16="http://schemas.microsoft.com/office/drawing/2014/main" id="{A92F64B7-CA83-40B7-946C-4050B61CE111}"/>
              </a:ext>
            </a:extLst>
          </p:cNvPr>
          <p:cNvGrpSpPr/>
          <p:nvPr/>
        </p:nvGrpSpPr>
        <p:grpSpPr>
          <a:xfrm>
            <a:off x="454260" y="2900695"/>
            <a:ext cx="987694" cy="2453268"/>
            <a:chOff x="454260" y="2900695"/>
            <a:chExt cx="987694" cy="2453268"/>
          </a:xfrm>
        </p:grpSpPr>
        <p:grpSp>
          <p:nvGrpSpPr>
            <p:cNvPr id="7" name="组合 6">
              <a:extLst>
                <a:ext uri="{FF2B5EF4-FFF2-40B4-BE49-F238E27FC236}">
                  <a16:creationId xmlns:a16="http://schemas.microsoft.com/office/drawing/2014/main" id="{5874762D-5069-48A8-9FD3-63068711AC28}"/>
                </a:ext>
              </a:extLst>
            </p:cNvPr>
            <p:cNvGrpSpPr/>
            <p:nvPr/>
          </p:nvGrpSpPr>
          <p:grpSpPr>
            <a:xfrm>
              <a:off x="772653" y="3412221"/>
              <a:ext cx="591464" cy="1671549"/>
              <a:chOff x="4638907" y="2227777"/>
              <a:chExt cx="1334430" cy="2519781"/>
            </a:xfrm>
            <a:noFill/>
          </p:grpSpPr>
          <p:sp>
            <p:nvSpPr>
              <p:cNvPr id="8" name="矩形 7">
                <a:extLst>
                  <a:ext uri="{FF2B5EF4-FFF2-40B4-BE49-F238E27FC236}">
                    <a16:creationId xmlns:a16="http://schemas.microsoft.com/office/drawing/2014/main" id="{B76B5129-047B-42FB-86E5-3171C1BF1A11}"/>
                  </a:ext>
                </a:extLst>
              </p:cNvPr>
              <p:cNvSpPr/>
              <p:nvPr/>
            </p:nvSpPr>
            <p:spPr>
              <a:xfrm>
                <a:off x="4638907" y="2227777"/>
                <a:ext cx="1334430"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SQ</a:t>
                </a:r>
                <a:endParaRPr kumimoji="1" lang="zh-CN" altLang="en-US" dirty="0">
                  <a:solidFill>
                    <a:schemeClr val="tx1"/>
                  </a:solidFill>
                </a:endParaRPr>
              </a:p>
            </p:txBody>
          </p:sp>
          <p:sp>
            <p:nvSpPr>
              <p:cNvPr id="9" name="矩形 8">
                <a:extLst>
                  <a:ext uri="{FF2B5EF4-FFF2-40B4-BE49-F238E27FC236}">
                    <a16:creationId xmlns:a16="http://schemas.microsoft.com/office/drawing/2014/main" id="{DF5B12E3-5127-4F4C-AE2F-B61C6A27B1F6}"/>
                  </a:ext>
                </a:extLst>
              </p:cNvPr>
              <p:cNvSpPr/>
              <p:nvPr/>
            </p:nvSpPr>
            <p:spPr>
              <a:xfrm>
                <a:off x="4638907" y="2959965"/>
                <a:ext cx="1334430"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RQ</a:t>
                </a:r>
                <a:endParaRPr kumimoji="1" lang="zh-CN" altLang="en-US" dirty="0">
                  <a:solidFill>
                    <a:schemeClr val="tx1"/>
                  </a:solidFill>
                </a:endParaRPr>
              </a:p>
            </p:txBody>
          </p:sp>
          <p:sp>
            <p:nvSpPr>
              <p:cNvPr id="10" name="矩形 9">
                <a:extLst>
                  <a:ext uri="{FF2B5EF4-FFF2-40B4-BE49-F238E27FC236}">
                    <a16:creationId xmlns:a16="http://schemas.microsoft.com/office/drawing/2014/main" id="{228EECB6-FAB8-4503-98E9-CAE346AE489F}"/>
                  </a:ext>
                </a:extLst>
              </p:cNvPr>
              <p:cNvSpPr/>
              <p:nvPr/>
            </p:nvSpPr>
            <p:spPr>
              <a:xfrm>
                <a:off x="4638907" y="4167266"/>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CQ</a:t>
                </a:r>
                <a:endParaRPr kumimoji="1" lang="zh-CN" altLang="en-US" dirty="0">
                  <a:solidFill>
                    <a:schemeClr val="tx1"/>
                  </a:solidFill>
                </a:endParaRPr>
              </a:p>
            </p:txBody>
          </p:sp>
          <p:sp>
            <p:nvSpPr>
              <p:cNvPr id="11" name="矩形 10">
                <a:extLst>
                  <a:ext uri="{FF2B5EF4-FFF2-40B4-BE49-F238E27FC236}">
                    <a16:creationId xmlns:a16="http://schemas.microsoft.com/office/drawing/2014/main" id="{C097C57A-DC9C-47B7-AAF3-644C68A279A2}"/>
                  </a:ext>
                </a:extLst>
              </p:cNvPr>
              <p:cNvSpPr/>
              <p:nvPr/>
            </p:nvSpPr>
            <p:spPr>
              <a:xfrm>
                <a:off x="5709424" y="2529058"/>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矩形 11">
                <a:extLst>
                  <a:ext uri="{FF2B5EF4-FFF2-40B4-BE49-F238E27FC236}">
                    <a16:creationId xmlns:a16="http://schemas.microsoft.com/office/drawing/2014/main" id="{21F186AE-B0AF-42E9-AEDF-994F326DF740}"/>
                  </a:ext>
                </a:extLst>
              </p:cNvPr>
              <p:cNvSpPr/>
              <p:nvPr/>
            </p:nvSpPr>
            <p:spPr>
              <a:xfrm>
                <a:off x="5466931" y="2529056"/>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矩形 12">
                <a:extLst>
                  <a:ext uri="{FF2B5EF4-FFF2-40B4-BE49-F238E27FC236}">
                    <a16:creationId xmlns:a16="http://schemas.microsoft.com/office/drawing/2014/main" id="{AED5630B-F273-4B55-B06B-99210730526A}"/>
                  </a:ext>
                </a:extLst>
              </p:cNvPr>
              <p:cNvSpPr/>
              <p:nvPr/>
            </p:nvSpPr>
            <p:spPr>
              <a:xfrm>
                <a:off x="5704289" y="3279807"/>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矩形 13">
                <a:extLst>
                  <a:ext uri="{FF2B5EF4-FFF2-40B4-BE49-F238E27FC236}">
                    <a16:creationId xmlns:a16="http://schemas.microsoft.com/office/drawing/2014/main" id="{1245EECB-9419-4C1B-9115-84CF84860903}"/>
                  </a:ext>
                </a:extLst>
              </p:cNvPr>
              <p:cNvSpPr/>
              <p:nvPr/>
            </p:nvSpPr>
            <p:spPr>
              <a:xfrm>
                <a:off x="5704290" y="4468794"/>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15" name="矩形 14">
              <a:extLst>
                <a:ext uri="{FF2B5EF4-FFF2-40B4-BE49-F238E27FC236}">
                  <a16:creationId xmlns:a16="http://schemas.microsoft.com/office/drawing/2014/main" id="{A85F3855-4711-47EC-AF08-A03C881C17AD}"/>
                </a:ext>
              </a:extLst>
            </p:cNvPr>
            <p:cNvSpPr/>
            <p:nvPr/>
          </p:nvSpPr>
          <p:spPr>
            <a:xfrm>
              <a:off x="454260" y="2900695"/>
              <a:ext cx="987694" cy="245326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文本框 15">
              <a:extLst>
                <a:ext uri="{FF2B5EF4-FFF2-40B4-BE49-F238E27FC236}">
                  <a16:creationId xmlns:a16="http://schemas.microsoft.com/office/drawing/2014/main" id="{1C76666D-F44B-4BD9-BC29-6CE266A2476A}"/>
                </a:ext>
              </a:extLst>
            </p:cNvPr>
            <p:cNvSpPr txBox="1"/>
            <p:nvPr/>
          </p:nvSpPr>
          <p:spPr>
            <a:xfrm>
              <a:off x="568945" y="3039146"/>
              <a:ext cx="763068" cy="338554"/>
            </a:xfrm>
            <a:prstGeom prst="rect">
              <a:avLst/>
            </a:prstGeom>
            <a:noFill/>
          </p:spPr>
          <p:txBody>
            <a:bodyPr wrap="square" rtlCol="0">
              <a:spAutoFit/>
            </a:bodyPr>
            <a:lstStyle/>
            <a:p>
              <a:r>
                <a:rPr kumimoji="1" lang="en-US" altLang="zh-CN" sz="1600" dirty="0"/>
                <a:t>Conn</a:t>
              </a:r>
              <a:endParaRPr kumimoji="1" lang="zh-CN" altLang="en-US" sz="1600" dirty="0"/>
            </a:p>
          </p:txBody>
        </p:sp>
      </p:grpSp>
      <p:grpSp>
        <p:nvGrpSpPr>
          <p:cNvPr id="20" name="组合 19">
            <a:extLst>
              <a:ext uri="{FF2B5EF4-FFF2-40B4-BE49-F238E27FC236}">
                <a16:creationId xmlns:a16="http://schemas.microsoft.com/office/drawing/2014/main" id="{57DD0225-F429-4450-B21E-0FC62E6E89D5}"/>
              </a:ext>
            </a:extLst>
          </p:cNvPr>
          <p:cNvGrpSpPr/>
          <p:nvPr/>
        </p:nvGrpSpPr>
        <p:grpSpPr>
          <a:xfrm>
            <a:off x="362102" y="2109198"/>
            <a:ext cx="2848496" cy="3935078"/>
            <a:chOff x="362102" y="2109198"/>
            <a:chExt cx="2848496" cy="3935078"/>
          </a:xfrm>
        </p:grpSpPr>
        <p:sp>
          <p:nvSpPr>
            <p:cNvPr id="5" name="矩形 4">
              <a:extLst>
                <a:ext uri="{FF2B5EF4-FFF2-40B4-BE49-F238E27FC236}">
                  <a16:creationId xmlns:a16="http://schemas.microsoft.com/office/drawing/2014/main" id="{3C09D891-7CCA-488C-935E-26CD457172F6}"/>
                </a:ext>
              </a:extLst>
            </p:cNvPr>
            <p:cNvSpPr/>
            <p:nvPr/>
          </p:nvSpPr>
          <p:spPr>
            <a:xfrm>
              <a:off x="1669985" y="2109198"/>
              <a:ext cx="1169810"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NIC</a:t>
              </a:r>
              <a:endParaRPr kumimoji="1" lang="zh-CN" altLang="en-US" b="1" dirty="0">
                <a:solidFill>
                  <a:schemeClr val="tx1"/>
                </a:solidFill>
              </a:endParaRPr>
            </a:p>
          </p:txBody>
        </p:sp>
        <p:sp>
          <p:nvSpPr>
            <p:cNvPr id="6" name="矩形 5">
              <a:extLst>
                <a:ext uri="{FF2B5EF4-FFF2-40B4-BE49-F238E27FC236}">
                  <a16:creationId xmlns:a16="http://schemas.microsoft.com/office/drawing/2014/main" id="{3F8EFA08-C4A0-4913-B651-A0EEB950AC37}"/>
                </a:ext>
              </a:extLst>
            </p:cNvPr>
            <p:cNvSpPr/>
            <p:nvPr/>
          </p:nvSpPr>
          <p:spPr>
            <a:xfrm>
              <a:off x="362102" y="2109198"/>
              <a:ext cx="1173000"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Host</a:t>
              </a:r>
              <a:endParaRPr kumimoji="1" lang="zh-CN" altLang="en-US" b="1" dirty="0">
                <a:solidFill>
                  <a:schemeClr val="tx1"/>
                </a:solidFill>
              </a:endParaRPr>
            </a:p>
          </p:txBody>
        </p:sp>
        <p:sp>
          <p:nvSpPr>
            <p:cNvPr id="18" name="文本框 17">
              <a:extLst>
                <a:ext uri="{FF2B5EF4-FFF2-40B4-BE49-F238E27FC236}">
                  <a16:creationId xmlns:a16="http://schemas.microsoft.com/office/drawing/2014/main" id="{4C6EA56E-C76A-4DFF-BD7E-CCB9E9E340C8}"/>
                </a:ext>
              </a:extLst>
            </p:cNvPr>
            <p:cNvSpPr txBox="1"/>
            <p:nvPr/>
          </p:nvSpPr>
          <p:spPr>
            <a:xfrm>
              <a:off x="725923" y="5674944"/>
              <a:ext cx="2484675" cy="369332"/>
            </a:xfrm>
            <a:prstGeom prst="rect">
              <a:avLst/>
            </a:prstGeom>
            <a:noFill/>
          </p:spPr>
          <p:txBody>
            <a:bodyPr wrap="square" rtlCol="0">
              <a:spAutoFit/>
            </a:bodyPr>
            <a:lstStyle/>
            <a:p>
              <a:r>
                <a:rPr kumimoji="1" lang="en-US" altLang="zh-CN" dirty="0"/>
                <a:t>Stateless (Server) side</a:t>
              </a:r>
              <a:endParaRPr kumimoji="1" lang="zh-CN" altLang="en-US" dirty="0"/>
            </a:p>
          </p:txBody>
        </p:sp>
      </p:grpSp>
      <p:graphicFrame>
        <p:nvGraphicFramePr>
          <p:cNvPr id="34" name="表格 33">
            <a:extLst>
              <a:ext uri="{FF2B5EF4-FFF2-40B4-BE49-F238E27FC236}">
                <a16:creationId xmlns:a16="http://schemas.microsoft.com/office/drawing/2014/main" id="{CA7E2C47-5C7E-454F-BA40-FDD4A2566B3D}"/>
              </a:ext>
            </a:extLst>
          </p:cNvPr>
          <p:cNvGraphicFramePr>
            <a:graphicFrameLocks noGrp="1"/>
          </p:cNvGraphicFramePr>
          <p:nvPr>
            <p:extLst>
              <p:ext uri="{D42A27DB-BD31-4B8C-83A1-F6EECF244321}">
                <p14:modId xmlns:p14="http://schemas.microsoft.com/office/powerpoint/2010/main" val="3960091375"/>
              </p:ext>
            </p:extLst>
          </p:nvPr>
        </p:nvGraphicFramePr>
        <p:xfrm>
          <a:off x="9898335" y="2640528"/>
          <a:ext cx="1257289" cy="731520"/>
        </p:xfrm>
        <a:graphic>
          <a:graphicData uri="http://schemas.openxmlformats.org/drawingml/2006/table">
            <a:tbl>
              <a:tblPr firstRow="1" bandRow="1">
                <a:tableStyleId>{5C22544A-7EE6-4342-B048-85BDC9FD1C3A}</a:tableStyleId>
              </a:tblPr>
              <a:tblGrid>
                <a:gridCol w="1257289">
                  <a:extLst>
                    <a:ext uri="{9D8B030D-6E8A-4147-A177-3AD203B41FA5}">
                      <a16:colId xmlns:a16="http://schemas.microsoft.com/office/drawing/2014/main" val="2929493553"/>
                    </a:ext>
                  </a:extLst>
                </a:gridCol>
              </a:tblGrid>
              <a:tr h="223999">
                <a:tc>
                  <a:txBody>
                    <a:bodyPr/>
                    <a:lstStyle/>
                    <a:p>
                      <a:pPr algn="ctr"/>
                      <a:r>
                        <a:rPr lang="en-US" altLang="zh-CN" b="0" dirty="0">
                          <a:solidFill>
                            <a:schemeClr val="tx1"/>
                          </a:solidFill>
                        </a:rPr>
                        <a:t>Mem</a:t>
                      </a:r>
                      <a:r>
                        <a:rPr lang="en-US" altLang="zh-CN" dirty="0">
                          <a:solidFill>
                            <a:schemeClr val="tx1"/>
                          </a:solidFill>
                        </a:rPr>
                        <a:t> </a:t>
                      </a:r>
                      <a:r>
                        <a:rPr lang="en-US" altLang="zh-CN" sz="1800" b="0" kern="1200" dirty="0">
                          <a:solidFill>
                            <a:schemeClr val="tx1"/>
                          </a:solidFill>
                          <a:latin typeface="+mn-lt"/>
                          <a:ea typeface="+mn-ea"/>
                          <a:cs typeface="+mn-cs"/>
                        </a:rPr>
                        <a:t>table</a:t>
                      </a:r>
                      <a:endParaRPr lang="zh-CN"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456164"/>
                  </a:ext>
                </a:extLst>
              </a:tr>
              <a:tr h="223999">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4677466"/>
                  </a:ext>
                </a:extLst>
              </a:tr>
            </a:tbl>
          </a:graphicData>
        </a:graphic>
      </p:graphicFrame>
      <p:grpSp>
        <p:nvGrpSpPr>
          <p:cNvPr id="55" name="组合 54">
            <a:extLst>
              <a:ext uri="{FF2B5EF4-FFF2-40B4-BE49-F238E27FC236}">
                <a16:creationId xmlns:a16="http://schemas.microsoft.com/office/drawing/2014/main" id="{2EE33434-8D3A-4CF9-93E4-CF5A031C6CFD}"/>
              </a:ext>
            </a:extLst>
          </p:cNvPr>
          <p:cNvGrpSpPr/>
          <p:nvPr/>
        </p:nvGrpSpPr>
        <p:grpSpPr>
          <a:xfrm>
            <a:off x="7311051" y="2531637"/>
            <a:ext cx="4220958" cy="1363822"/>
            <a:chOff x="7311051" y="2531637"/>
            <a:chExt cx="4220958" cy="1363822"/>
          </a:xfrm>
        </p:grpSpPr>
        <p:grpSp>
          <p:nvGrpSpPr>
            <p:cNvPr id="53" name="组合 52">
              <a:extLst>
                <a:ext uri="{FF2B5EF4-FFF2-40B4-BE49-F238E27FC236}">
                  <a16:creationId xmlns:a16="http://schemas.microsoft.com/office/drawing/2014/main" id="{3142E12A-50B4-4FB6-9F9C-CF81DF78AA9E}"/>
                </a:ext>
              </a:extLst>
            </p:cNvPr>
            <p:cNvGrpSpPr/>
            <p:nvPr/>
          </p:nvGrpSpPr>
          <p:grpSpPr>
            <a:xfrm>
              <a:off x="7311051" y="2531637"/>
              <a:ext cx="4220958" cy="1363822"/>
              <a:chOff x="7311051" y="2531637"/>
              <a:chExt cx="4220958" cy="1363822"/>
            </a:xfrm>
          </p:grpSpPr>
          <p:grpSp>
            <p:nvGrpSpPr>
              <p:cNvPr id="24" name="组合 23">
                <a:extLst>
                  <a:ext uri="{FF2B5EF4-FFF2-40B4-BE49-F238E27FC236}">
                    <a16:creationId xmlns:a16="http://schemas.microsoft.com/office/drawing/2014/main" id="{2D645215-CE24-45CF-9E09-4DB051BB73C8}"/>
                  </a:ext>
                </a:extLst>
              </p:cNvPr>
              <p:cNvGrpSpPr/>
              <p:nvPr/>
            </p:nvGrpSpPr>
            <p:grpSpPr>
              <a:xfrm>
                <a:off x="8127169" y="2628464"/>
                <a:ext cx="1334430" cy="1170167"/>
                <a:chOff x="4638907" y="2642641"/>
                <a:chExt cx="1334430" cy="2104917"/>
              </a:xfrm>
              <a:noFill/>
            </p:grpSpPr>
            <p:sp>
              <p:nvSpPr>
                <p:cNvPr id="27" name="矩形 26">
                  <a:extLst>
                    <a:ext uri="{FF2B5EF4-FFF2-40B4-BE49-F238E27FC236}">
                      <a16:creationId xmlns:a16="http://schemas.microsoft.com/office/drawing/2014/main" id="{B6C3D7DC-BA2B-4F36-9958-0268EDAAAAFC}"/>
                    </a:ext>
                  </a:extLst>
                </p:cNvPr>
                <p:cNvSpPr/>
                <p:nvPr/>
              </p:nvSpPr>
              <p:spPr>
                <a:xfrm>
                  <a:off x="4638908" y="2642641"/>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SQ</a:t>
                  </a:r>
                  <a:endParaRPr kumimoji="1" lang="zh-CN" altLang="en-US" dirty="0">
                    <a:solidFill>
                      <a:schemeClr val="tx1"/>
                    </a:solidFill>
                  </a:endParaRPr>
                </a:p>
              </p:txBody>
            </p:sp>
            <p:sp>
              <p:nvSpPr>
                <p:cNvPr id="28" name="矩形 27">
                  <a:extLst>
                    <a:ext uri="{FF2B5EF4-FFF2-40B4-BE49-F238E27FC236}">
                      <a16:creationId xmlns:a16="http://schemas.microsoft.com/office/drawing/2014/main" id="{CE04B261-864B-4519-AB09-3D0668384AD1}"/>
                    </a:ext>
                  </a:extLst>
                </p:cNvPr>
                <p:cNvSpPr/>
                <p:nvPr/>
              </p:nvSpPr>
              <p:spPr>
                <a:xfrm>
                  <a:off x="4638908" y="3267767"/>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RQ</a:t>
                  </a:r>
                  <a:endParaRPr kumimoji="1" lang="zh-CN" altLang="en-US" dirty="0">
                    <a:solidFill>
                      <a:schemeClr val="tx1"/>
                    </a:solidFill>
                  </a:endParaRPr>
                </a:p>
              </p:txBody>
            </p:sp>
            <p:sp>
              <p:nvSpPr>
                <p:cNvPr id="29" name="矩形 28">
                  <a:extLst>
                    <a:ext uri="{FF2B5EF4-FFF2-40B4-BE49-F238E27FC236}">
                      <a16:creationId xmlns:a16="http://schemas.microsoft.com/office/drawing/2014/main" id="{B4AD9FC6-DCBB-45FF-B32D-2DB57619E3F7}"/>
                    </a:ext>
                  </a:extLst>
                </p:cNvPr>
                <p:cNvSpPr/>
                <p:nvPr/>
              </p:nvSpPr>
              <p:spPr>
                <a:xfrm>
                  <a:off x="4638907" y="4167266"/>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CQ</a:t>
                  </a:r>
                  <a:endParaRPr kumimoji="1" lang="zh-CN" altLang="en-US" dirty="0">
                    <a:solidFill>
                      <a:schemeClr val="tx1"/>
                    </a:solidFill>
                  </a:endParaRPr>
                </a:p>
              </p:txBody>
            </p:sp>
            <p:sp>
              <p:nvSpPr>
                <p:cNvPr id="30" name="矩形 29">
                  <a:extLst>
                    <a:ext uri="{FF2B5EF4-FFF2-40B4-BE49-F238E27FC236}">
                      <a16:creationId xmlns:a16="http://schemas.microsoft.com/office/drawing/2014/main" id="{C9EA4522-02E6-4E0F-9737-D94510980D3D}"/>
                    </a:ext>
                  </a:extLst>
                </p:cNvPr>
                <p:cNvSpPr/>
                <p:nvPr/>
              </p:nvSpPr>
              <p:spPr>
                <a:xfrm>
                  <a:off x="5709424" y="2943922"/>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 name="矩形 30">
                  <a:extLst>
                    <a:ext uri="{FF2B5EF4-FFF2-40B4-BE49-F238E27FC236}">
                      <a16:creationId xmlns:a16="http://schemas.microsoft.com/office/drawing/2014/main" id="{45C78285-0FA1-46A9-B046-98DAD1F72F52}"/>
                    </a:ext>
                  </a:extLst>
                </p:cNvPr>
                <p:cNvSpPr/>
                <p:nvPr/>
              </p:nvSpPr>
              <p:spPr>
                <a:xfrm>
                  <a:off x="5466932" y="2943921"/>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2" name="矩形 31">
                  <a:extLst>
                    <a:ext uri="{FF2B5EF4-FFF2-40B4-BE49-F238E27FC236}">
                      <a16:creationId xmlns:a16="http://schemas.microsoft.com/office/drawing/2014/main" id="{FB4045B3-4D63-4D3A-BBF2-BC724447925E}"/>
                    </a:ext>
                  </a:extLst>
                </p:cNvPr>
                <p:cNvSpPr/>
                <p:nvPr/>
              </p:nvSpPr>
              <p:spPr>
                <a:xfrm>
                  <a:off x="5704290" y="3587610"/>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矩形 32">
                  <a:extLst>
                    <a:ext uri="{FF2B5EF4-FFF2-40B4-BE49-F238E27FC236}">
                      <a16:creationId xmlns:a16="http://schemas.microsoft.com/office/drawing/2014/main" id="{3B90BD0D-7775-4418-80E1-A0C64A994499}"/>
                    </a:ext>
                  </a:extLst>
                </p:cNvPr>
                <p:cNvSpPr/>
                <p:nvPr/>
              </p:nvSpPr>
              <p:spPr>
                <a:xfrm>
                  <a:off x="5704290" y="4468794"/>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25" name="矩形 24">
                <a:extLst>
                  <a:ext uri="{FF2B5EF4-FFF2-40B4-BE49-F238E27FC236}">
                    <a16:creationId xmlns:a16="http://schemas.microsoft.com/office/drawing/2014/main" id="{DC4DA325-9EAF-490E-BDB5-3E0F3D431917}"/>
                  </a:ext>
                </a:extLst>
              </p:cNvPr>
              <p:cNvSpPr/>
              <p:nvPr/>
            </p:nvSpPr>
            <p:spPr>
              <a:xfrm>
                <a:off x="7311051" y="2531637"/>
                <a:ext cx="4220958" cy="13638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6" name="文本框 25">
                <a:extLst>
                  <a:ext uri="{FF2B5EF4-FFF2-40B4-BE49-F238E27FC236}">
                    <a16:creationId xmlns:a16="http://schemas.microsoft.com/office/drawing/2014/main" id="{2749A233-0158-49D9-9ADE-F55EC353B259}"/>
                  </a:ext>
                </a:extLst>
              </p:cNvPr>
              <p:cNvSpPr txBox="1"/>
              <p:nvPr/>
            </p:nvSpPr>
            <p:spPr>
              <a:xfrm>
                <a:off x="7354912" y="3157998"/>
                <a:ext cx="702528" cy="369332"/>
              </a:xfrm>
              <a:prstGeom prst="rect">
                <a:avLst/>
              </a:prstGeom>
              <a:noFill/>
              <a:ln>
                <a:noFill/>
              </a:ln>
            </p:spPr>
            <p:txBody>
              <a:bodyPr wrap="square" rtlCol="0">
                <a:spAutoFit/>
              </a:bodyPr>
              <a:lstStyle/>
              <a:p>
                <a:r>
                  <a:rPr kumimoji="1" lang="en-US" altLang="zh-CN" dirty="0"/>
                  <a:t>Local</a:t>
                </a:r>
                <a:endParaRPr kumimoji="1" lang="zh-CN" altLang="en-US" dirty="0"/>
              </a:p>
            </p:txBody>
          </p:sp>
        </p:grpSp>
        <p:sp>
          <p:nvSpPr>
            <p:cNvPr id="35" name="矩形 34">
              <a:extLst>
                <a:ext uri="{FF2B5EF4-FFF2-40B4-BE49-F238E27FC236}">
                  <a16:creationId xmlns:a16="http://schemas.microsoft.com/office/drawing/2014/main" id="{71D5FF42-11C6-436F-B0DF-C426BADC454D}"/>
                </a:ext>
              </a:extLst>
            </p:cNvPr>
            <p:cNvSpPr/>
            <p:nvPr/>
          </p:nvSpPr>
          <p:spPr>
            <a:xfrm>
              <a:off x="9859764" y="3417541"/>
              <a:ext cx="1334429" cy="42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Net states</a:t>
              </a:r>
              <a:endParaRPr kumimoji="1" lang="zh-CN" altLang="en-US" dirty="0">
                <a:solidFill>
                  <a:schemeClr val="tx1"/>
                </a:solidFill>
              </a:endParaRPr>
            </a:p>
          </p:txBody>
        </p:sp>
      </p:grpSp>
      <p:graphicFrame>
        <p:nvGraphicFramePr>
          <p:cNvPr id="47" name="表格 46">
            <a:extLst>
              <a:ext uri="{FF2B5EF4-FFF2-40B4-BE49-F238E27FC236}">
                <a16:creationId xmlns:a16="http://schemas.microsoft.com/office/drawing/2014/main" id="{AED94B5F-7528-4A56-A6EC-A19379A1D651}"/>
              </a:ext>
            </a:extLst>
          </p:cNvPr>
          <p:cNvGraphicFramePr>
            <a:graphicFrameLocks noGrp="1"/>
          </p:cNvGraphicFramePr>
          <p:nvPr>
            <p:extLst>
              <p:ext uri="{D42A27DB-BD31-4B8C-83A1-F6EECF244321}">
                <p14:modId xmlns:p14="http://schemas.microsoft.com/office/powerpoint/2010/main" val="20311527"/>
              </p:ext>
            </p:extLst>
          </p:nvPr>
        </p:nvGraphicFramePr>
        <p:xfrm>
          <a:off x="9898335" y="4216599"/>
          <a:ext cx="1257289" cy="731520"/>
        </p:xfrm>
        <a:graphic>
          <a:graphicData uri="http://schemas.openxmlformats.org/drawingml/2006/table">
            <a:tbl>
              <a:tblPr firstRow="1" bandRow="1">
                <a:tableStyleId>{5C22544A-7EE6-4342-B048-85BDC9FD1C3A}</a:tableStyleId>
              </a:tblPr>
              <a:tblGrid>
                <a:gridCol w="1257289">
                  <a:extLst>
                    <a:ext uri="{9D8B030D-6E8A-4147-A177-3AD203B41FA5}">
                      <a16:colId xmlns:a16="http://schemas.microsoft.com/office/drawing/2014/main" val="2929493553"/>
                    </a:ext>
                  </a:extLst>
                </a:gridCol>
              </a:tblGrid>
              <a:tr h="223999">
                <a:tc>
                  <a:txBody>
                    <a:bodyPr/>
                    <a:lstStyle/>
                    <a:p>
                      <a:pPr algn="ctr"/>
                      <a:r>
                        <a:rPr lang="en-US" altLang="zh-CN" b="0" dirty="0">
                          <a:solidFill>
                            <a:schemeClr val="tx1"/>
                          </a:solidFill>
                        </a:rPr>
                        <a:t>Mem table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456164"/>
                  </a:ext>
                </a:extLst>
              </a:tr>
              <a:tr h="223999">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4677466"/>
                  </a:ext>
                </a:extLst>
              </a:tr>
            </a:tbl>
          </a:graphicData>
        </a:graphic>
      </p:graphicFrame>
      <p:grpSp>
        <p:nvGrpSpPr>
          <p:cNvPr id="56" name="组合 55">
            <a:extLst>
              <a:ext uri="{FF2B5EF4-FFF2-40B4-BE49-F238E27FC236}">
                <a16:creationId xmlns:a16="http://schemas.microsoft.com/office/drawing/2014/main" id="{3D023C8F-63C3-44A4-878E-0149FACA0416}"/>
              </a:ext>
            </a:extLst>
          </p:cNvPr>
          <p:cNvGrpSpPr/>
          <p:nvPr/>
        </p:nvGrpSpPr>
        <p:grpSpPr>
          <a:xfrm>
            <a:off x="7311051" y="4107708"/>
            <a:ext cx="4220958" cy="1363822"/>
            <a:chOff x="7311051" y="4107708"/>
            <a:chExt cx="4220958" cy="1363822"/>
          </a:xfrm>
        </p:grpSpPr>
        <p:grpSp>
          <p:nvGrpSpPr>
            <p:cNvPr id="36" name="组合 35">
              <a:extLst>
                <a:ext uri="{FF2B5EF4-FFF2-40B4-BE49-F238E27FC236}">
                  <a16:creationId xmlns:a16="http://schemas.microsoft.com/office/drawing/2014/main" id="{43BB57AD-3939-4BCD-BA86-149413201264}"/>
                </a:ext>
              </a:extLst>
            </p:cNvPr>
            <p:cNvGrpSpPr/>
            <p:nvPr/>
          </p:nvGrpSpPr>
          <p:grpSpPr>
            <a:xfrm>
              <a:off x="7311051" y="4107708"/>
              <a:ext cx="4220958" cy="1363822"/>
              <a:chOff x="5592116" y="2078616"/>
              <a:chExt cx="4220958" cy="2453268"/>
            </a:xfrm>
            <a:noFill/>
          </p:grpSpPr>
          <p:grpSp>
            <p:nvGrpSpPr>
              <p:cNvPr id="37" name="组合 36">
                <a:extLst>
                  <a:ext uri="{FF2B5EF4-FFF2-40B4-BE49-F238E27FC236}">
                    <a16:creationId xmlns:a16="http://schemas.microsoft.com/office/drawing/2014/main" id="{7D343966-1F2F-4AC2-B8DF-BCA7871D04E2}"/>
                  </a:ext>
                </a:extLst>
              </p:cNvPr>
              <p:cNvGrpSpPr/>
              <p:nvPr/>
            </p:nvGrpSpPr>
            <p:grpSpPr>
              <a:xfrm>
                <a:off x="6408234" y="2252791"/>
                <a:ext cx="1334430" cy="2104917"/>
                <a:chOff x="4638907" y="2642641"/>
                <a:chExt cx="1334430" cy="2104917"/>
              </a:xfrm>
              <a:grpFill/>
            </p:grpSpPr>
            <p:sp>
              <p:nvSpPr>
                <p:cNvPr id="40" name="矩形 39">
                  <a:extLst>
                    <a:ext uri="{FF2B5EF4-FFF2-40B4-BE49-F238E27FC236}">
                      <a16:creationId xmlns:a16="http://schemas.microsoft.com/office/drawing/2014/main" id="{949A527F-6D47-4BAF-B97A-A50BFD8BED8E}"/>
                    </a:ext>
                  </a:extLst>
                </p:cNvPr>
                <p:cNvSpPr/>
                <p:nvPr/>
              </p:nvSpPr>
              <p:spPr>
                <a:xfrm>
                  <a:off x="4638908" y="2642641"/>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SQ</a:t>
                  </a:r>
                  <a:endParaRPr kumimoji="1" lang="zh-CN" altLang="en-US" dirty="0">
                    <a:solidFill>
                      <a:schemeClr val="tx1"/>
                    </a:solidFill>
                  </a:endParaRPr>
                </a:p>
              </p:txBody>
            </p:sp>
            <p:sp>
              <p:nvSpPr>
                <p:cNvPr id="41" name="矩形 40">
                  <a:extLst>
                    <a:ext uri="{FF2B5EF4-FFF2-40B4-BE49-F238E27FC236}">
                      <a16:creationId xmlns:a16="http://schemas.microsoft.com/office/drawing/2014/main" id="{103771EC-3DC1-4523-93B7-21D71F1597D3}"/>
                    </a:ext>
                  </a:extLst>
                </p:cNvPr>
                <p:cNvSpPr/>
                <p:nvPr/>
              </p:nvSpPr>
              <p:spPr>
                <a:xfrm>
                  <a:off x="4638908" y="3267767"/>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RQ</a:t>
                  </a:r>
                  <a:endParaRPr kumimoji="1" lang="zh-CN" altLang="en-US" dirty="0">
                    <a:solidFill>
                      <a:schemeClr val="tx1"/>
                    </a:solidFill>
                  </a:endParaRPr>
                </a:p>
              </p:txBody>
            </p:sp>
            <p:sp>
              <p:nvSpPr>
                <p:cNvPr id="42" name="矩形 41">
                  <a:extLst>
                    <a:ext uri="{FF2B5EF4-FFF2-40B4-BE49-F238E27FC236}">
                      <a16:creationId xmlns:a16="http://schemas.microsoft.com/office/drawing/2014/main" id="{5BB46357-ADAD-4394-B9E7-BC2A2EC9DF73}"/>
                    </a:ext>
                  </a:extLst>
                </p:cNvPr>
                <p:cNvSpPr/>
                <p:nvPr/>
              </p:nvSpPr>
              <p:spPr>
                <a:xfrm>
                  <a:off x="4638907" y="4167266"/>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CQ</a:t>
                  </a:r>
                  <a:endParaRPr kumimoji="1" lang="zh-CN" altLang="en-US" dirty="0">
                    <a:solidFill>
                      <a:schemeClr val="tx1"/>
                    </a:solidFill>
                  </a:endParaRPr>
                </a:p>
              </p:txBody>
            </p:sp>
            <p:sp>
              <p:nvSpPr>
                <p:cNvPr id="43" name="矩形 42">
                  <a:extLst>
                    <a:ext uri="{FF2B5EF4-FFF2-40B4-BE49-F238E27FC236}">
                      <a16:creationId xmlns:a16="http://schemas.microsoft.com/office/drawing/2014/main" id="{B9B8CA97-2033-4CF4-AE23-AC9CAF9FC529}"/>
                    </a:ext>
                  </a:extLst>
                </p:cNvPr>
                <p:cNvSpPr/>
                <p:nvPr/>
              </p:nvSpPr>
              <p:spPr>
                <a:xfrm>
                  <a:off x="5709424" y="2943922"/>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4" name="矩形 43">
                  <a:extLst>
                    <a:ext uri="{FF2B5EF4-FFF2-40B4-BE49-F238E27FC236}">
                      <a16:creationId xmlns:a16="http://schemas.microsoft.com/office/drawing/2014/main" id="{3132605A-BDCC-45A6-AEFA-C80686FADD03}"/>
                    </a:ext>
                  </a:extLst>
                </p:cNvPr>
                <p:cNvSpPr/>
                <p:nvPr/>
              </p:nvSpPr>
              <p:spPr>
                <a:xfrm>
                  <a:off x="5466932" y="2943921"/>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5" name="矩形 44">
                  <a:extLst>
                    <a:ext uri="{FF2B5EF4-FFF2-40B4-BE49-F238E27FC236}">
                      <a16:creationId xmlns:a16="http://schemas.microsoft.com/office/drawing/2014/main" id="{0611B47F-B737-4223-9F39-7DB6298BEFF8}"/>
                    </a:ext>
                  </a:extLst>
                </p:cNvPr>
                <p:cNvSpPr/>
                <p:nvPr/>
              </p:nvSpPr>
              <p:spPr>
                <a:xfrm>
                  <a:off x="5704290" y="3587610"/>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6" name="矩形 45">
                  <a:extLst>
                    <a:ext uri="{FF2B5EF4-FFF2-40B4-BE49-F238E27FC236}">
                      <a16:creationId xmlns:a16="http://schemas.microsoft.com/office/drawing/2014/main" id="{9ED3A904-F008-4320-973B-71704217D785}"/>
                    </a:ext>
                  </a:extLst>
                </p:cNvPr>
                <p:cNvSpPr/>
                <p:nvPr/>
              </p:nvSpPr>
              <p:spPr>
                <a:xfrm>
                  <a:off x="5704290" y="4468794"/>
                  <a:ext cx="144966" cy="17841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38" name="矩形 37">
                <a:extLst>
                  <a:ext uri="{FF2B5EF4-FFF2-40B4-BE49-F238E27FC236}">
                    <a16:creationId xmlns:a16="http://schemas.microsoft.com/office/drawing/2014/main" id="{36ADB136-359A-4431-8CDE-32498207BC46}"/>
                  </a:ext>
                </a:extLst>
              </p:cNvPr>
              <p:cNvSpPr/>
              <p:nvPr/>
            </p:nvSpPr>
            <p:spPr>
              <a:xfrm>
                <a:off x="5592116" y="2078616"/>
                <a:ext cx="4220958" cy="24532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9" name="文本框 38">
                <a:extLst>
                  <a:ext uri="{FF2B5EF4-FFF2-40B4-BE49-F238E27FC236}">
                    <a16:creationId xmlns:a16="http://schemas.microsoft.com/office/drawing/2014/main" id="{DA8EE8C7-C77D-4AEB-B186-598CB35ED3A4}"/>
                  </a:ext>
                </a:extLst>
              </p:cNvPr>
              <p:cNvSpPr txBox="1"/>
              <p:nvPr/>
            </p:nvSpPr>
            <p:spPr>
              <a:xfrm>
                <a:off x="5592116" y="3285632"/>
                <a:ext cx="954394" cy="664361"/>
              </a:xfrm>
              <a:prstGeom prst="rect">
                <a:avLst/>
              </a:prstGeom>
              <a:grpFill/>
              <a:ln>
                <a:noFill/>
              </a:ln>
            </p:spPr>
            <p:txBody>
              <a:bodyPr wrap="square" rtlCol="0">
                <a:spAutoFit/>
              </a:bodyPr>
              <a:lstStyle/>
              <a:p>
                <a:r>
                  <a:rPr kumimoji="1" lang="en-US" altLang="zh-CN" dirty="0"/>
                  <a:t>Remote</a:t>
                </a:r>
                <a:endParaRPr kumimoji="1" lang="zh-CN" altLang="en-US" dirty="0"/>
              </a:p>
            </p:txBody>
          </p:sp>
        </p:grpSp>
        <p:sp>
          <p:nvSpPr>
            <p:cNvPr id="48" name="矩形 47">
              <a:extLst>
                <a:ext uri="{FF2B5EF4-FFF2-40B4-BE49-F238E27FC236}">
                  <a16:creationId xmlns:a16="http://schemas.microsoft.com/office/drawing/2014/main" id="{F739171D-AC00-444A-BE7D-F8BAE34432D6}"/>
                </a:ext>
              </a:extLst>
            </p:cNvPr>
            <p:cNvSpPr/>
            <p:nvPr/>
          </p:nvSpPr>
          <p:spPr>
            <a:xfrm>
              <a:off x="9859764" y="4993612"/>
              <a:ext cx="1334429" cy="42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Net states</a:t>
              </a:r>
              <a:endParaRPr kumimoji="1" lang="zh-CN" altLang="en-US" dirty="0">
                <a:solidFill>
                  <a:schemeClr val="tx1"/>
                </a:solidFill>
              </a:endParaRPr>
            </a:p>
          </p:txBody>
        </p:sp>
      </p:grpSp>
      <p:grpSp>
        <p:nvGrpSpPr>
          <p:cNvPr id="54" name="组合 53">
            <a:extLst>
              <a:ext uri="{FF2B5EF4-FFF2-40B4-BE49-F238E27FC236}">
                <a16:creationId xmlns:a16="http://schemas.microsoft.com/office/drawing/2014/main" id="{F15EC68B-89C1-4253-ABA3-2A1AA2DF196B}"/>
              </a:ext>
            </a:extLst>
          </p:cNvPr>
          <p:cNvGrpSpPr/>
          <p:nvPr/>
        </p:nvGrpSpPr>
        <p:grpSpPr>
          <a:xfrm>
            <a:off x="6474928" y="2434808"/>
            <a:ext cx="5202045" cy="3164251"/>
            <a:chOff x="6474928" y="2434808"/>
            <a:chExt cx="5202045" cy="3164251"/>
          </a:xfrm>
        </p:grpSpPr>
        <p:sp>
          <p:nvSpPr>
            <p:cNvPr id="49" name="矩形 48">
              <a:extLst>
                <a:ext uri="{FF2B5EF4-FFF2-40B4-BE49-F238E27FC236}">
                  <a16:creationId xmlns:a16="http://schemas.microsoft.com/office/drawing/2014/main" id="{FE0D492B-EE02-4480-8C22-C9BC79BF87AF}"/>
                </a:ext>
              </a:extLst>
            </p:cNvPr>
            <p:cNvSpPr/>
            <p:nvPr/>
          </p:nvSpPr>
          <p:spPr>
            <a:xfrm>
              <a:off x="6474928" y="2434808"/>
              <a:ext cx="5202045" cy="31642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0" name="文本框 49">
              <a:extLst>
                <a:ext uri="{FF2B5EF4-FFF2-40B4-BE49-F238E27FC236}">
                  <a16:creationId xmlns:a16="http://schemas.microsoft.com/office/drawing/2014/main" id="{93BD32B1-0052-4AF3-8F41-57724A3B95F8}"/>
                </a:ext>
              </a:extLst>
            </p:cNvPr>
            <p:cNvSpPr txBox="1"/>
            <p:nvPr/>
          </p:nvSpPr>
          <p:spPr>
            <a:xfrm>
              <a:off x="6501549" y="3805475"/>
              <a:ext cx="788854" cy="369332"/>
            </a:xfrm>
            <a:prstGeom prst="rect">
              <a:avLst/>
            </a:prstGeom>
            <a:noFill/>
          </p:spPr>
          <p:txBody>
            <a:bodyPr wrap="square" rtlCol="0">
              <a:spAutoFit/>
            </a:bodyPr>
            <a:lstStyle/>
            <a:p>
              <a:r>
                <a:rPr kumimoji="1" lang="en-US" altLang="zh-CN" dirty="0"/>
                <a:t>Conn</a:t>
              </a:r>
              <a:endParaRPr kumimoji="1" lang="zh-CN" altLang="en-US" dirty="0"/>
            </a:p>
          </p:txBody>
        </p:sp>
      </p:grpSp>
      <p:grpSp>
        <p:nvGrpSpPr>
          <p:cNvPr id="52" name="组合 51">
            <a:extLst>
              <a:ext uri="{FF2B5EF4-FFF2-40B4-BE49-F238E27FC236}">
                <a16:creationId xmlns:a16="http://schemas.microsoft.com/office/drawing/2014/main" id="{EE5D3D57-172F-48D6-BA2D-3E5CABC35056}"/>
              </a:ext>
            </a:extLst>
          </p:cNvPr>
          <p:cNvGrpSpPr/>
          <p:nvPr/>
        </p:nvGrpSpPr>
        <p:grpSpPr>
          <a:xfrm>
            <a:off x="6006358" y="2109198"/>
            <a:ext cx="5996261" cy="3922020"/>
            <a:chOff x="6006358" y="2109198"/>
            <a:chExt cx="5996261" cy="3922020"/>
          </a:xfrm>
        </p:grpSpPr>
        <p:sp>
          <p:nvSpPr>
            <p:cNvPr id="21" name="矩形 20">
              <a:extLst>
                <a:ext uri="{FF2B5EF4-FFF2-40B4-BE49-F238E27FC236}">
                  <a16:creationId xmlns:a16="http://schemas.microsoft.com/office/drawing/2014/main" id="{5C940030-A71A-468E-AC4D-4ACC44E4F3B2}"/>
                </a:ext>
              </a:extLst>
            </p:cNvPr>
            <p:cNvSpPr/>
            <p:nvPr/>
          </p:nvSpPr>
          <p:spPr>
            <a:xfrm>
              <a:off x="6006358" y="2109198"/>
              <a:ext cx="5208483"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NIC</a:t>
              </a:r>
              <a:endParaRPr kumimoji="1" lang="zh-CN" altLang="en-US" b="1" dirty="0">
                <a:solidFill>
                  <a:schemeClr val="tx1"/>
                </a:solidFill>
              </a:endParaRPr>
            </a:p>
          </p:txBody>
        </p:sp>
        <p:sp>
          <p:nvSpPr>
            <p:cNvPr id="22" name="矩形 21">
              <a:extLst>
                <a:ext uri="{FF2B5EF4-FFF2-40B4-BE49-F238E27FC236}">
                  <a16:creationId xmlns:a16="http://schemas.microsoft.com/office/drawing/2014/main" id="{38D31928-2DD8-407B-8611-1CAB608D4F52}"/>
                </a:ext>
              </a:extLst>
            </p:cNvPr>
            <p:cNvSpPr/>
            <p:nvPr/>
          </p:nvSpPr>
          <p:spPr>
            <a:xfrm>
              <a:off x="11333147" y="2109198"/>
              <a:ext cx="669472"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Host</a:t>
              </a:r>
              <a:endParaRPr kumimoji="1" lang="zh-CN" altLang="en-US" b="1" dirty="0">
                <a:solidFill>
                  <a:schemeClr val="tx1"/>
                </a:solidFill>
              </a:endParaRPr>
            </a:p>
          </p:txBody>
        </p:sp>
        <p:sp>
          <p:nvSpPr>
            <p:cNvPr id="51" name="文本框 50">
              <a:extLst>
                <a:ext uri="{FF2B5EF4-FFF2-40B4-BE49-F238E27FC236}">
                  <a16:creationId xmlns:a16="http://schemas.microsoft.com/office/drawing/2014/main" id="{7B08F6FF-D571-4B4E-BA0D-8663546EB3D0}"/>
                </a:ext>
              </a:extLst>
            </p:cNvPr>
            <p:cNvSpPr txBox="1"/>
            <p:nvPr/>
          </p:nvSpPr>
          <p:spPr>
            <a:xfrm>
              <a:off x="8127169" y="5661886"/>
              <a:ext cx="2445383" cy="369332"/>
            </a:xfrm>
            <a:prstGeom prst="rect">
              <a:avLst/>
            </a:prstGeom>
            <a:noFill/>
          </p:spPr>
          <p:txBody>
            <a:bodyPr wrap="square" rtlCol="0">
              <a:spAutoFit/>
            </a:bodyPr>
            <a:lstStyle/>
            <a:p>
              <a:r>
                <a:rPr kumimoji="1" lang="en-US" altLang="zh-CN" dirty="0"/>
                <a:t>Stateful (Client) side</a:t>
              </a:r>
              <a:endParaRPr kumimoji="1" lang="zh-CN" altLang="en-US" dirty="0"/>
            </a:p>
          </p:txBody>
        </p:sp>
      </p:grpSp>
      <p:sp>
        <p:nvSpPr>
          <p:cNvPr id="57" name="云形 56">
            <a:extLst>
              <a:ext uri="{FF2B5EF4-FFF2-40B4-BE49-F238E27FC236}">
                <a16:creationId xmlns:a16="http://schemas.microsoft.com/office/drawing/2014/main" id="{974183CF-D475-4BAC-B6CB-5EB4C0CD8EE0}"/>
              </a:ext>
            </a:extLst>
          </p:cNvPr>
          <p:cNvSpPr/>
          <p:nvPr/>
        </p:nvSpPr>
        <p:spPr>
          <a:xfrm>
            <a:off x="3522799" y="3604695"/>
            <a:ext cx="1924727" cy="95037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Network</a:t>
            </a:r>
            <a:endParaRPr lang="zh-CN" altLang="en-US" b="1" dirty="0">
              <a:solidFill>
                <a:schemeClr val="tx1"/>
              </a:solidFill>
            </a:endParaRPr>
          </a:p>
        </p:txBody>
      </p:sp>
      <p:sp>
        <p:nvSpPr>
          <p:cNvPr id="58" name="文本框 57">
            <a:extLst>
              <a:ext uri="{FF2B5EF4-FFF2-40B4-BE49-F238E27FC236}">
                <a16:creationId xmlns:a16="http://schemas.microsoft.com/office/drawing/2014/main" id="{3B767983-659B-4AE5-B945-C430DAA40D8F}"/>
              </a:ext>
            </a:extLst>
          </p:cNvPr>
          <p:cNvSpPr txBox="1"/>
          <p:nvPr/>
        </p:nvSpPr>
        <p:spPr>
          <a:xfrm>
            <a:off x="1578185" y="3666976"/>
            <a:ext cx="1320902" cy="830997"/>
          </a:xfrm>
          <a:prstGeom prst="rect">
            <a:avLst/>
          </a:prstGeom>
          <a:noFill/>
        </p:spPr>
        <p:txBody>
          <a:bodyPr wrap="square" rtlCol="0">
            <a:spAutoFit/>
          </a:bodyPr>
          <a:lstStyle/>
          <a:p>
            <a:pPr algn="ctr"/>
            <a:r>
              <a:rPr kumimoji="1" lang="en-US" altLang="zh-CN" sz="1600" dirty="0"/>
              <a:t>Process based on  each packet</a:t>
            </a:r>
            <a:endParaRPr kumimoji="1" lang="zh-CN" altLang="en-US" sz="1600" dirty="0"/>
          </a:p>
        </p:txBody>
      </p:sp>
      <p:grpSp>
        <p:nvGrpSpPr>
          <p:cNvPr id="64" name="组合 63">
            <a:extLst>
              <a:ext uri="{FF2B5EF4-FFF2-40B4-BE49-F238E27FC236}">
                <a16:creationId xmlns:a16="http://schemas.microsoft.com/office/drawing/2014/main" id="{CCE006E3-E2CB-4214-BA29-4F28AC027F24}"/>
              </a:ext>
            </a:extLst>
          </p:cNvPr>
          <p:cNvGrpSpPr/>
          <p:nvPr/>
        </p:nvGrpSpPr>
        <p:grpSpPr>
          <a:xfrm>
            <a:off x="4889824" y="3819859"/>
            <a:ext cx="2061381" cy="1282018"/>
            <a:chOff x="4889824" y="3819859"/>
            <a:chExt cx="2061381" cy="1282018"/>
          </a:xfrm>
        </p:grpSpPr>
        <p:grpSp>
          <p:nvGrpSpPr>
            <p:cNvPr id="59" name="组合 58">
              <a:extLst>
                <a:ext uri="{FF2B5EF4-FFF2-40B4-BE49-F238E27FC236}">
                  <a16:creationId xmlns:a16="http://schemas.microsoft.com/office/drawing/2014/main" id="{927AA54D-62C0-4F72-92D3-16CEA9215BAB}"/>
                </a:ext>
              </a:extLst>
            </p:cNvPr>
            <p:cNvGrpSpPr/>
            <p:nvPr/>
          </p:nvGrpSpPr>
          <p:grpSpPr>
            <a:xfrm>
              <a:off x="4889824" y="3819859"/>
              <a:ext cx="802444" cy="394148"/>
              <a:chOff x="5962340" y="2151008"/>
              <a:chExt cx="802444" cy="394148"/>
            </a:xfrm>
          </p:grpSpPr>
          <p:sp>
            <p:nvSpPr>
              <p:cNvPr id="60" name="矩形 59">
                <a:extLst>
                  <a:ext uri="{FF2B5EF4-FFF2-40B4-BE49-F238E27FC236}">
                    <a16:creationId xmlns:a16="http://schemas.microsoft.com/office/drawing/2014/main" id="{6FA66B6E-73A7-4A51-94DE-8AF12E3C4F13}"/>
                  </a:ext>
                </a:extLst>
              </p:cNvPr>
              <p:cNvSpPr/>
              <p:nvPr/>
            </p:nvSpPr>
            <p:spPr>
              <a:xfrm>
                <a:off x="6363562" y="2151009"/>
                <a:ext cx="401222" cy="3941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1D5B246D-BC59-402E-AB67-24A837941E9C}"/>
                  </a:ext>
                </a:extLst>
              </p:cNvPr>
              <p:cNvSpPr/>
              <p:nvPr/>
            </p:nvSpPr>
            <p:spPr>
              <a:xfrm>
                <a:off x="5962340" y="2151008"/>
                <a:ext cx="401222" cy="394147"/>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a:extLst>
                <a:ext uri="{FF2B5EF4-FFF2-40B4-BE49-F238E27FC236}">
                  <a16:creationId xmlns:a16="http://schemas.microsoft.com/office/drawing/2014/main" id="{0E01FAD4-6846-4063-9EAF-5EBB4D68A976}"/>
                </a:ext>
              </a:extLst>
            </p:cNvPr>
            <p:cNvSpPr txBox="1"/>
            <p:nvPr/>
          </p:nvSpPr>
          <p:spPr>
            <a:xfrm rot="1914113">
              <a:off x="5499561" y="4455546"/>
              <a:ext cx="1451644" cy="646331"/>
            </a:xfrm>
            <a:prstGeom prst="rect">
              <a:avLst/>
            </a:prstGeom>
            <a:solidFill>
              <a:schemeClr val="bg1"/>
            </a:solidFill>
          </p:spPr>
          <p:txBody>
            <a:bodyPr wrap="square" rtlCol="0">
              <a:spAutoFit/>
            </a:bodyPr>
            <a:lstStyle/>
            <a:p>
              <a:pPr algn="ctr"/>
              <a:r>
                <a:rPr lang="en-US" altLang="zh-CN" dirty="0"/>
                <a:t>Embed server states</a:t>
              </a:r>
              <a:endParaRPr lang="zh-CN" altLang="en-US" dirty="0"/>
            </a:p>
          </p:txBody>
        </p:sp>
        <p:cxnSp>
          <p:nvCxnSpPr>
            <p:cNvPr id="63" name="直接箭头连接符 62">
              <a:extLst>
                <a:ext uri="{FF2B5EF4-FFF2-40B4-BE49-F238E27FC236}">
                  <a16:creationId xmlns:a16="http://schemas.microsoft.com/office/drawing/2014/main" id="{61C85FAD-4D07-46D8-BDBE-1A8DC8E0096C}"/>
                </a:ext>
              </a:extLst>
            </p:cNvPr>
            <p:cNvCxnSpPr>
              <a:cxnSpLocks/>
              <a:endCxn id="60" idx="3"/>
            </p:cNvCxnSpPr>
            <p:nvPr/>
          </p:nvCxnSpPr>
          <p:spPr>
            <a:xfrm flipH="1" flipV="1">
              <a:off x="5692268" y="4016934"/>
              <a:ext cx="1203708" cy="772685"/>
            </a:xfrm>
            <a:prstGeom prst="straightConnector1">
              <a:avLst/>
            </a:prstGeom>
            <a:noFill/>
            <a:ln w="28575">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71" name="组合 70">
            <a:extLst>
              <a:ext uri="{FF2B5EF4-FFF2-40B4-BE49-F238E27FC236}">
                <a16:creationId xmlns:a16="http://schemas.microsoft.com/office/drawing/2014/main" id="{BC423087-7829-4EF7-820D-36C8B64747D0}"/>
              </a:ext>
            </a:extLst>
          </p:cNvPr>
          <p:cNvGrpSpPr/>
          <p:nvPr/>
        </p:nvGrpSpPr>
        <p:grpSpPr>
          <a:xfrm>
            <a:off x="1305017" y="2547122"/>
            <a:ext cx="3539361" cy="1313191"/>
            <a:chOff x="1305017" y="2547122"/>
            <a:chExt cx="3539361" cy="1313191"/>
          </a:xfrm>
        </p:grpSpPr>
        <p:sp>
          <p:nvSpPr>
            <p:cNvPr id="65" name="文本框 64">
              <a:extLst>
                <a:ext uri="{FF2B5EF4-FFF2-40B4-BE49-F238E27FC236}">
                  <a16:creationId xmlns:a16="http://schemas.microsoft.com/office/drawing/2014/main" id="{D4C79AF3-BD18-49EF-850D-F832BA6C2959}"/>
                </a:ext>
              </a:extLst>
            </p:cNvPr>
            <p:cNvSpPr txBox="1"/>
            <p:nvPr/>
          </p:nvSpPr>
          <p:spPr>
            <a:xfrm>
              <a:off x="2910100" y="2826775"/>
              <a:ext cx="1934278" cy="646331"/>
            </a:xfrm>
            <a:prstGeom prst="rect">
              <a:avLst/>
            </a:prstGeom>
            <a:noFill/>
          </p:spPr>
          <p:txBody>
            <a:bodyPr wrap="square" rtlCol="0">
              <a:spAutoFit/>
            </a:bodyPr>
            <a:lstStyle/>
            <a:p>
              <a:pPr algn="ctr"/>
              <a:r>
                <a:rPr lang="en-US" altLang="zh-CN" dirty="0"/>
                <a:t>Receive packet/ACK</a:t>
              </a:r>
              <a:endParaRPr lang="zh-CN" altLang="en-US" dirty="0"/>
            </a:p>
          </p:txBody>
        </p:sp>
        <p:grpSp>
          <p:nvGrpSpPr>
            <p:cNvPr id="66" name="组合 65">
              <a:extLst>
                <a:ext uri="{FF2B5EF4-FFF2-40B4-BE49-F238E27FC236}">
                  <a16:creationId xmlns:a16="http://schemas.microsoft.com/office/drawing/2014/main" id="{7FDFAEF1-5D3B-4231-8072-EA68753E3B94}"/>
                </a:ext>
              </a:extLst>
            </p:cNvPr>
            <p:cNvGrpSpPr/>
            <p:nvPr/>
          </p:nvGrpSpPr>
          <p:grpSpPr>
            <a:xfrm>
              <a:off x="2973299" y="3466165"/>
              <a:ext cx="802444" cy="394148"/>
              <a:chOff x="5962340" y="2151008"/>
              <a:chExt cx="802444" cy="394148"/>
            </a:xfrm>
          </p:grpSpPr>
          <p:sp>
            <p:nvSpPr>
              <p:cNvPr id="67" name="矩形 66">
                <a:extLst>
                  <a:ext uri="{FF2B5EF4-FFF2-40B4-BE49-F238E27FC236}">
                    <a16:creationId xmlns:a16="http://schemas.microsoft.com/office/drawing/2014/main" id="{5D5F5009-3075-4BA9-B89F-D4222B30B861}"/>
                  </a:ext>
                </a:extLst>
              </p:cNvPr>
              <p:cNvSpPr/>
              <p:nvPr/>
            </p:nvSpPr>
            <p:spPr>
              <a:xfrm>
                <a:off x="6363562" y="2151009"/>
                <a:ext cx="401222" cy="3941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B6E54E8C-8266-47E1-ADCA-B5212E230CFB}"/>
                  </a:ext>
                </a:extLst>
              </p:cNvPr>
              <p:cNvSpPr/>
              <p:nvPr/>
            </p:nvSpPr>
            <p:spPr>
              <a:xfrm>
                <a:off x="5962340" y="2151008"/>
                <a:ext cx="401222" cy="394147"/>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a:extLst>
                <a:ext uri="{FF2B5EF4-FFF2-40B4-BE49-F238E27FC236}">
                  <a16:creationId xmlns:a16="http://schemas.microsoft.com/office/drawing/2014/main" id="{19D13153-9531-4710-94A8-390F065CF951}"/>
                </a:ext>
              </a:extLst>
            </p:cNvPr>
            <p:cNvSpPr txBox="1"/>
            <p:nvPr/>
          </p:nvSpPr>
          <p:spPr>
            <a:xfrm rot="273292">
              <a:off x="1625166" y="2547122"/>
              <a:ext cx="1275713" cy="646331"/>
            </a:xfrm>
            <a:prstGeom prst="rect">
              <a:avLst/>
            </a:prstGeom>
            <a:noFill/>
          </p:spPr>
          <p:txBody>
            <a:bodyPr wrap="square" rtlCol="0">
              <a:spAutoFit/>
            </a:bodyPr>
            <a:lstStyle/>
            <a:p>
              <a:pPr algn="ctr"/>
              <a:r>
                <a:rPr lang="en-US" altLang="zh-CN" dirty="0"/>
                <a:t>DMA or</a:t>
              </a:r>
              <a:r>
                <a:rPr lang="zh-CN" altLang="en-US" dirty="0"/>
                <a:t> </a:t>
              </a:r>
              <a:r>
                <a:rPr lang="en-US" altLang="zh-CN" dirty="0"/>
                <a:t>notify apps</a:t>
              </a:r>
              <a:endParaRPr lang="zh-CN" altLang="en-US" dirty="0"/>
            </a:p>
          </p:txBody>
        </p:sp>
        <p:sp>
          <p:nvSpPr>
            <p:cNvPr id="70" name="任意多边形: 形状 69">
              <a:extLst>
                <a:ext uri="{FF2B5EF4-FFF2-40B4-BE49-F238E27FC236}">
                  <a16:creationId xmlns:a16="http://schemas.microsoft.com/office/drawing/2014/main" id="{8FFC29ED-5564-4D04-BBE9-888094C64336}"/>
                </a:ext>
              </a:extLst>
            </p:cNvPr>
            <p:cNvSpPr/>
            <p:nvPr/>
          </p:nvSpPr>
          <p:spPr>
            <a:xfrm>
              <a:off x="1305017" y="2853906"/>
              <a:ext cx="1861424" cy="626395"/>
            </a:xfrm>
            <a:custGeom>
              <a:avLst/>
              <a:gdLst>
                <a:gd name="connsiteX0" fmla="*/ 1651247 w 1738071"/>
                <a:gd name="connsiteY0" fmla="*/ 785939 h 785939"/>
                <a:gd name="connsiteX1" fmla="*/ 1597981 w 1738071"/>
                <a:gd name="connsiteY1" fmla="*/ 146746 h 785939"/>
                <a:gd name="connsiteX2" fmla="*/ 337352 w 1738071"/>
                <a:gd name="connsiteY2" fmla="*/ 13581 h 785939"/>
                <a:gd name="connsiteX3" fmla="*/ 0 w 1738071"/>
                <a:gd name="connsiteY3" fmla="*/ 377566 h 785939"/>
              </a:gdLst>
              <a:ahLst/>
              <a:cxnLst>
                <a:cxn ang="0">
                  <a:pos x="connsiteX0" y="connsiteY0"/>
                </a:cxn>
                <a:cxn ang="0">
                  <a:pos x="connsiteX1" y="connsiteY1"/>
                </a:cxn>
                <a:cxn ang="0">
                  <a:pos x="connsiteX2" y="connsiteY2"/>
                </a:cxn>
                <a:cxn ang="0">
                  <a:pos x="connsiteX3" y="connsiteY3"/>
                </a:cxn>
              </a:cxnLst>
              <a:rect l="l" t="t" r="r" b="b"/>
              <a:pathLst>
                <a:path w="1738071" h="785939">
                  <a:moveTo>
                    <a:pt x="1651247" y="785939"/>
                  </a:moveTo>
                  <a:cubicBezTo>
                    <a:pt x="1734105" y="530705"/>
                    <a:pt x="1816963" y="275472"/>
                    <a:pt x="1597981" y="146746"/>
                  </a:cubicBezTo>
                  <a:cubicBezTo>
                    <a:pt x="1378999" y="18020"/>
                    <a:pt x="603682" y="-24889"/>
                    <a:pt x="337352" y="13581"/>
                  </a:cubicBezTo>
                  <a:cubicBezTo>
                    <a:pt x="71022" y="52051"/>
                    <a:pt x="94695" y="297667"/>
                    <a:pt x="0" y="377566"/>
                  </a:cubicBezTo>
                </a:path>
              </a:pathLst>
            </a:custGeom>
            <a:noFill/>
            <a:ln w="28575">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77" name="组合 76">
            <a:extLst>
              <a:ext uri="{FF2B5EF4-FFF2-40B4-BE49-F238E27FC236}">
                <a16:creationId xmlns:a16="http://schemas.microsoft.com/office/drawing/2014/main" id="{88AD972F-E521-4F5D-9380-F39DEB820D5E}"/>
              </a:ext>
            </a:extLst>
          </p:cNvPr>
          <p:cNvGrpSpPr/>
          <p:nvPr/>
        </p:nvGrpSpPr>
        <p:grpSpPr>
          <a:xfrm>
            <a:off x="2188840" y="3861786"/>
            <a:ext cx="1924726" cy="1883087"/>
            <a:chOff x="2188840" y="3861786"/>
            <a:chExt cx="1924726" cy="1883087"/>
          </a:xfrm>
        </p:grpSpPr>
        <p:grpSp>
          <p:nvGrpSpPr>
            <p:cNvPr id="72" name="组合 71">
              <a:extLst>
                <a:ext uri="{FF2B5EF4-FFF2-40B4-BE49-F238E27FC236}">
                  <a16:creationId xmlns:a16="http://schemas.microsoft.com/office/drawing/2014/main" id="{C24D5AF3-A3E7-4507-8B37-D961C1639CA9}"/>
                </a:ext>
              </a:extLst>
            </p:cNvPr>
            <p:cNvGrpSpPr/>
            <p:nvPr/>
          </p:nvGrpSpPr>
          <p:grpSpPr>
            <a:xfrm>
              <a:off x="3009457" y="5037854"/>
              <a:ext cx="802444" cy="394148"/>
              <a:chOff x="5962340" y="2151008"/>
              <a:chExt cx="802444" cy="394148"/>
            </a:xfrm>
          </p:grpSpPr>
          <p:sp>
            <p:nvSpPr>
              <p:cNvPr id="73" name="矩形 72">
                <a:extLst>
                  <a:ext uri="{FF2B5EF4-FFF2-40B4-BE49-F238E27FC236}">
                    <a16:creationId xmlns:a16="http://schemas.microsoft.com/office/drawing/2014/main" id="{23C0CE1E-7694-4777-BB0B-3233ABFBE0B5}"/>
                  </a:ext>
                </a:extLst>
              </p:cNvPr>
              <p:cNvSpPr/>
              <p:nvPr/>
            </p:nvSpPr>
            <p:spPr>
              <a:xfrm>
                <a:off x="6363562" y="2151009"/>
                <a:ext cx="401222" cy="3941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B83945D1-B354-4E84-84BE-BA86E3A2EA57}"/>
                  </a:ext>
                </a:extLst>
              </p:cNvPr>
              <p:cNvSpPr/>
              <p:nvPr/>
            </p:nvSpPr>
            <p:spPr>
              <a:xfrm>
                <a:off x="5962340" y="2151008"/>
                <a:ext cx="401222" cy="394147"/>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文本框 74">
              <a:extLst>
                <a:ext uri="{FF2B5EF4-FFF2-40B4-BE49-F238E27FC236}">
                  <a16:creationId xmlns:a16="http://schemas.microsoft.com/office/drawing/2014/main" id="{D11FF349-2DA6-462A-A0C3-9FAE738D55CC}"/>
                </a:ext>
              </a:extLst>
            </p:cNvPr>
            <p:cNvSpPr txBox="1"/>
            <p:nvPr/>
          </p:nvSpPr>
          <p:spPr>
            <a:xfrm>
              <a:off x="2188840" y="5375541"/>
              <a:ext cx="1924726" cy="369332"/>
            </a:xfrm>
            <a:prstGeom prst="rect">
              <a:avLst/>
            </a:prstGeom>
            <a:noFill/>
          </p:spPr>
          <p:txBody>
            <a:bodyPr wrap="square" rtlCol="0">
              <a:spAutoFit/>
            </a:bodyPr>
            <a:lstStyle/>
            <a:p>
              <a:pPr algn="ctr"/>
              <a:r>
                <a:rPr lang="en-US" altLang="zh-CN" dirty="0"/>
                <a:t>Send packet/ACK</a:t>
              </a:r>
              <a:endParaRPr lang="zh-CN" altLang="en-US" dirty="0"/>
            </a:p>
          </p:txBody>
        </p:sp>
        <p:sp>
          <p:nvSpPr>
            <p:cNvPr id="76" name="任意多边形: 形状 75">
              <a:extLst>
                <a:ext uri="{FF2B5EF4-FFF2-40B4-BE49-F238E27FC236}">
                  <a16:creationId xmlns:a16="http://schemas.microsoft.com/office/drawing/2014/main" id="{B64EDFA2-1BAE-48B8-B242-7ECCF3A6E62D}"/>
                </a:ext>
              </a:extLst>
            </p:cNvPr>
            <p:cNvSpPr/>
            <p:nvPr/>
          </p:nvSpPr>
          <p:spPr>
            <a:xfrm>
              <a:off x="2896811" y="3861786"/>
              <a:ext cx="379049" cy="1296140"/>
            </a:xfrm>
            <a:custGeom>
              <a:avLst/>
              <a:gdLst>
                <a:gd name="connsiteX0" fmla="*/ 379049 w 379049"/>
                <a:gd name="connsiteY0" fmla="*/ 0 h 1296140"/>
                <a:gd name="connsiteX1" fmla="*/ 68331 w 379049"/>
                <a:gd name="connsiteY1" fmla="*/ 781235 h 1296140"/>
                <a:gd name="connsiteX2" fmla="*/ 94964 w 379049"/>
                <a:gd name="connsiteY2" fmla="*/ 1296140 h 1296140"/>
              </a:gdLst>
              <a:ahLst/>
              <a:cxnLst>
                <a:cxn ang="0">
                  <a:pos x="connsiteX0" y="connsiteY0"/>
                </a:cxn>
                <a:cxn ang="0">
                  <a:pos x="connsiteX1" y="connsiteY1"/>
                </a:cxn>
                <a:cxn ang="0">
                  <a:pos x="connsiteX2" y="connsiteY2"/>
                </a:cxn>
              </a:cxnLst>
              <a:rect l="l" t="t" r="r" b="b"/>
              <a:pathLst>
                <a:path w="379049" h="1296140">
                  <a:moveTo>
                    <a:pt x="379049" y="0"/>
                  </a:moveTo>
                  <a:cubicBezTo>
                    <a:pt x="247364" y="282606"/>
                    <a:pt x="115679" y="565212"/>
                    <a:pt x="68331" y="781235"/>
                  </a:cubicBezTo>
                  <a:cubicBezTo>
                    <a:pt x="20983" y="997258"/>
                    <a:pt x="-70753" y="1205884"/>
                    <a:pt x="94964" y="1296140"/>
                  </a:cubicBezTo>
                </a:path>
              </a:pathLst>
            </a:custGeom>
            <a:noFill/>
            <a:ln w="28575">
              <a:solidFill>
                <a:schemeClr val="tx1"/>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6135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wipe(right)">
                                      <p:cBhvr>
                                        <p:cTn id="34" dur="5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right)">
                                      <p:cBhvr>
                                        <p:cTn id="39" dur="500"/>
                                        <p:tgtEl>
                                          <p:spTgt spid="7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wipe(up)">
                                      <p:cBhvr>
                                        <p:cTn id="4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917D8-C333-4EC4-B34A-74FD95F2A1A3}"/>
              </a:ext>
            </a:extLst>
          </p:cNvPr>
          <p:cNvSpPr>
            <a:spLocks noGrp="1"/>
          </p:cNvSpPr>
          <p:nvPr>
            <p:ph type="title"/>
          </p:nvPr>
        </p:nvSpPr>
        <p:spPr>
          <a:xfrm>
            <a:off x="846086" y="158202"/>
            <a:ext cx="11345914" cy="813980"/>
          </a:xfrm>
        </p:spPr>
        <p:txBody>
          <a:bodyPr>
            <a:normAutofit/>
          </a:bodyPr>
          <a:lstStyle/>
          <a:p>
            <a:r>
              <a:rPr lang="en-US" altLang="zh-CN" dirty="0"/>
              <a:t>Stateless NIC processing</a:t>
            </a:r>
            <a:endParaRPr lang="zh-CN" altLang="en-US" dirty="0"/>
          </a:p>
        </p:txBody>
      </p:sp>
      <p:sp>
        <p:nvSpPr>
          <p:cNvPr id="3" name="灯片编号占位符 2">
            <a:extLst>
              <a:ext uri="{FF2B5EF4-FFF2-40B4-BE49-F238E27FC236}">
                <a16:creationId xmlns:a16="http://schemas.microsoft.com/office/drawing/2014/main" id="{AA5EB6FF-8994-4354-AE16-E22581502D0F}"/>
              </a:ext>
            </a:extLst>
          </p:cNvPr>
          <p:cNvSpPr>
            <a:spLocks noGrp="1"/>
          </p:cNvSpPr>
          <p:nvPr>
            <p:ph type="sldNum" sz="quarter" idx="12"/>
          </p:nvPr>
        </p:nvSpPr>
        <p:spPr/>
        <p:txBody>
          <a:bodyPr/>
          <a:lstStyle/>
          <a:p>
            <a:fld id="{F210D295-9B15-4757-888B-4FDF115DEA16}" type="slidenum">
              <a:rPr lang="zh-CN" altLang="en-US" smtClean="0"/>
              <a:t>8</a:t>
            </a:fld>
            <a:endParaRPr lang="zh-CN" altLang="en-US"/>
          </a:p>
        </p:txBody>
      </p:sp>
      <p:sp>
        <p:nvSpPr>
          <p:cNvPr id="14" name="内容占位符 13">
            <a:extLst>
              <a:ext uri="{FF2B5EF4-FFF2-40B4-BE49-F238E27FC236}">
                <a16:creationId xmlns:a16="http://schemas.microsoft.com/office/drawing/2014/main" id="{A48615DA-4076-4FA8-B245-B2E9D12A6618}"/>
              </a:ext>
            </a:extLst>
          </p:cNvPr>
          <p:cNvSpPr>
            <a:spLocks noGrp="1"/>
          </p:cNvSpPr>
          <p:nvPr>
            <p:ph idx="1"/>
          </p:nvPr>
        </p:nvSpPr>
        <p:spPr/>
        <p:txBody>
          <a:bodyPr/>
          <a:lstStyle/>
          <a:p>
            <a:r>
              <a:rPr lang="en-US" altLang="zh-CN" dirty="0"/>
              <a:t>Example #1</a:t>
            </a:r>
          </a:p>
          <a:p>
            <a:pPr lvl="1"/>
            <a:r>
              <a:rPr lang="en-US" altLang="zh-CN" dirty="0"/>
              <a:t>Client </a:t>
            </a:r>
            <a:r>
              <a:rPr lang="en-US" altLang="zh-CN" b="1" dirty="0">
                <a:solidFill>
                  <a:srgbClr val="00B050"/>
                </a:solidFill>
              </a:rPr>
              <a:t>SEND</a:t>
            </a:r>
            <a:r>
              <a:rPr lang="en-US" altLang="zh-CN" dirty="0"/>
              <a:t>, Server </a:t>
            </a:r>
            <a:r>
              <a:rPr lang="en-US" altLang="zh-CN" b="1" dirty="0">
                <a:solidFill>
                  <a:srgbClr val="FF0000"/>
                </a:solidFill>
              </a:rPr>
              <a:t>RECV</a:t>
            </a:r>
            <a:endParaRPr lang="zh-CN" altLang="en-US" b="1" dirty="0">
              <a:solidFill>
                <a:srgbClr val="FF0000"/>
              </a:solidFill>
            </a:endParaRPr>
          </a:p>
        </p:txBody>
      </p:sp>
      <p:grpSp>
        <p:nvGrpSpPr>
          <p:cNvPr id="5" name="组合 4">
            <a:extLst>
              <a:ext uri="{FF2B5EF4-FFF2-40B4-BE49-F238E27FC236}">
                <a16:creationId xmlns:a16="http://schemas.microsoft.com/office/drawing/2014/main" id="{37A7DA2C-F03D-432B-A534-718DF0EF7201}"/>
              </a:ext>
            </a:extLst>
          </p:cNvPr>
          <p:cNvGrpSpPr/>
          <p:nvPr/>
        </p:nvGrpSpPr>
        <p:grpSpPr>
          <a:xfrm>
            <a:off x="362102" y="2549878"/>
            <a:ext cx="2848496" cy="3935078"/>
            <a:chOff x="362102" y="2109198"/>
            <a:chExt cx="2848496" cy="3935078"/>
          </a:xfrm>
        </p:grpSpPr>
        <p:sp>
          <p:nvSpPr>
            <p:cNvPr id="6" name="矩形 5">
              <a:extLst>
                <a:ext uri="{FF2B5EF4-FFF2-40B4-BE49-F238E27FC236}">
                  <a16:creationId xmlns:a16="http://schemas.microsoft.com/office/drawing/2014/main" id="{DB7DD95B-087C-436B-9F63-4BD4A4854607}"/>
                </a:ext>
              </a:extLst>
            </p:cNvPr>
            <p:cNvSpPr/>
            <p:nvPr/>
          </p:nvSpPr>
          <p:spPr>
            <a:xfrm>
              <a:off x="1669985" y="2109198"/>
              <a:ext cx="1169810"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NIC</a:t>
              </a:r>
              <a:endParaRPr kumimoji="1" lang="zh-CN" altLang="en-US" b="1" dirty="0">
                <a:solidFill>
                  <a:schemeClr val="tx1"/>
                </a:solidFill>
              </a:endParaRPr>
            </a:p>
          </p:txBody>
        </p:sp>
        <p:sp>
          <p:nvSpPr>
            <p:cNvPr id="7" name="矩形 6">
              <a:extLst>
                <a:ext uri="{FF2B5EF4-FFF2-40B4-BE49-F238E27FC236}">
                  <a16:creationId xmlns:a16="http://schemas.microsoft.com/office/drawing/2014/main" id="{40809ABF-08FA-4949-8221-F03D3E2F5EAD}"/>
                </a:ext>
              </a:extLst>
            </p:cNvPr>
            <p:cNvSpPr/>
            <p:nvPr/>
          </p:nvSpPr>
          <p:spPr>
            <a:xfrm>
              <a:off x="362102" y="2109198"/>
              <a:ext cx="1173000"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Host</a:t>
              </a:r>
              <a:endParaRPr kumimoji="1" lang="zh-CN" altLang="en-US" b="1" dirty="0">
                <a:solidFill>
                  <a:schemeClr val="tx1"/>
                </a:solidFill>
              </a:endParaRPr>
            </a:p>
          </p:txBody>
        </p:sp>
        <p:sp>
          <p:nvSpPr>
            <p:cNvPr id="8" name="文本框 7">
              <a:extLst>
                <a:ext uri="{FF2B5EF4-FFF2-40B4-BE49-F238E27FC236}">
                  <a16:creationId xmlns:a16="http://schemas.microsoft.com/office/drawing/2014/main" id="{75729161-5D8A-45A6-87CB-7A244C98E054}"/>
                </a:ext>
              </a:extLst>
            </p:cNvPr>
            <p:cNvSpPr txBox="1"/>
            <p:nvPr/>
          </p:nvSpPr>
          <p:spPr>
            <a:xfrm>
              <a:off x="725923" y="5674944"/>
              <a:ext cx="2484675" cy="369332"/>
            </a:xfrm>
            <a:prstGeom prst="rect">
              <a:avLst/>
            </a:prstGeom>
            <a:noFill/>
          </p:spPr>
          <p:txBody>
            <a:bodyPr wrap="square" rtlCol="0">
              <a:spAutoFit/>
            </a:bodyPr>
            <a:lstStyle/>
            <a:p>
              <a:r>
                <a:rPr kumimoji="1" lang="en-US" altLang="zh-CN" dirty="0"/>
                <a:t>Stateless (Server) side</a:t>
              </a:r>
              <a:endParaRPr kumimoji="1" lang="zh-CN" altLang="en-US" dirty="0"/>
            </a:p>
          </p:txBody>
        </p:sp>
      </p:grpSp>
      <p:grpSp>
        <p:nvGrpSpPr>
          <p:cNvPr id="9" name="组合 8">
            <a:extLst>
              <a:ext uri="{FF2B5EF4-FFF2-40B4-BE49-F238E27FC236}">
                <a16:creationId xmlns:a16="http://schemas.microsoft.com/office/drawing/2014/main" id="{F8FC07E9-D63A-4800-87CE-AD0D62DF95D3}"/>
              </a:ext>
            </a:extLst>
          </p:cNvPr>
          <p:cNvGrpSpPr/>
          <p:nvPr/>
        </p:nvGrpSpPr>
        <p:grpSpPr>
          <a:xfrm>
            <a:off x="6006358" y="2549878"/>
            <a:ext cx="5996261" cy="3922020"/>
            <a:chOff x="6006358" y="2109198"/>
            <a:chExt cx="5996261" cy="3922020"/>
          </a:xfrm>
        </p:grpSpPr>
        <p:sp>
          <p:nvSpPr>
            <p:cNvPr id="10" name="矩形 9">
              <a:extLst>
                <a:ext uri="{FF2B5EF4-FFF2-40B4-BE49-F238E27FC236}">
                  <a16:creationId xmlns:a16="http://schemas.microsoft.com/office/drawing/2014/main" id="{367F2727-CD4C-4141-81BB-A99FDDA93077}"/>
                </a:ext>
              </a:extLst>
            </p:cNvPr>
            <p:cNvSpPr/>
            <p:nvPr/>
          </p:nvSpPr>
          <p:spPr>
            <a:xfrm>
              <a:off x="6006358" y="2109198"/>
              <a:ext cx="5208483"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NIC</a:t>
              </a:r>
              <a:endParaRPr kumimoji="1" lang="zh-CN" altLang="en-US" b="1" dirty="0">
                <a:solidFill>
                  <a:schemeClr val="tx1"/>
                </a:solidFill>
              </a:endParaRPr>
            </a:p>
          </p:txBody>
        </p:sp>
        <p:sp>
          <p:nvSpPr>
            <p:cNvPr id="11" name="矩形 10">
              <a:extLst>
                <a:ext uri="{FF2B5EF4-FFF2-40B4-BE49-F238E27FC236}">
                  <a16:creationId xmlns:a16="http://schemas.microsoft.com/office/drawing/2014/main" id="{B8800143-9404-4675-B285-1992C042CA7E}"/>
                </a:ext>
              </a:extLst>
            </p:cNvPr>
            <p:cNvSpPr/>
            <p:nvPr/>
          </p:nvSpPr>
          <p:spPr>
            <a:xfrm>
              <a:off x="11333147" y="2109198"/>
              <a:ext cx="669472"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Host</a:t>
              </a:r>
              <a:endParaRPr kumimoji="1" lang="zh-CN" altLang="en-US" b="1" dirty="0">
                <a:solidFill>
                  <a:schemeClr val="tx1"/>
                </a:solidFill>
              </a:endParaRPr>
            </a:p>
          </p:txBody>
        </p:sp>
        <p:sp>
          <p:nvSpPr>
            <p:cNvPr id="12" name="文本框 11">
              <a:extLst>
                <a:ext uri="{FF2B5EF4-FFF2-40B4-BE49-F238E27FC236}">
                  <a16:creationId xmlns:a16="http://schemas.microsoft.com/office/drawing/2014/main" id="{6C509434-732F-450E-9264-B6976DD08F0E}"/>
                </a:ext>
              </a:extLst>
            </p:cNvPr>
            <p:cNvSpPr txBox="1"/>
            <p:nvPr/>
          </p:nvSpPr>
          <p:spPr>
            <a:xfrm>
              <a:off x="8127169" y="5661886"/>
              <a:ext cx="2445383" cy="369332"/>
            </a:xfrm>
            <a:prstGeom prst="rect">
              <a:avLst/>
            </a:prstGeom>
            <a:noFill/>
          </p:spPr>
          <p:txBody>
            <a:bodyPr wrap="square" rtlCol="0">
              <a:spAutoFit/>
            </a:bodyPr>
            <a:lstStyle/>
            <a:p>
              <a:r>
                <a:rPr kumimoji="1" lang="en-US" altLang="zh-CN" dirty="0"/>
                <a:t>Stateful (Client) side</a:t>
              </a:r>
              <a:endParaRPr kumimoji="1" lang="zh-CN" altLang="en-US" dirty="0"/>
            </a:p>
          </p:txBody>
        </p:sp>
      </p:grpSp>
      <p:sp>
        <p:nvSpPr>
          <p:cNvPr id="13" name="云形 12">
            <a:extLst>
              <a:ext uri="{FF2B5EF4-FFF2-40B4-BE49-F238E27FC236}">
                <a16:creationId xmlns:a16="http://schemas.microsoft.com/office/drawing/2014/main" id="{B7D5AD4A-72A6-4FB3-A3AB-6ED8F4347495}"/>
              </a:ext>
            </a:extLst>
          </p:cNvPr>
          <p:cNvSpPr/>
          <p:nvPr/>
        </p:nvSpPr>
        <p:spPr>
          <a:xfrm>
            <a:off x="3522799" y="4045375"/>
            <a:ext cx="1924727" cy="95037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Network</a:t>
            </a:r>
            <a:endParaRPr lang="zh-CN" altLang="en-US" b="1" dirty="0">
              <a:solidFill>
                <a:schemeClr val="tx1"/>
              </a:solidFill>
            </a:endParaRPr>
          </a:p>
        </p:txBody>
      </p:sp>
      <p:grpSp>
        <p:nvGrpSpPr>
          <p:cNvPr id="15" name="组合 14">
            <a:extLst>
              <a:ext uri="{FF2B5EF4-FFF2-40B4-BE49-F238E27FC236}">
                <a16:creationId xmlns:a16="http://schemas.microsoft.com/office/drawing/2014/main" id="{0144D906-7C43-4A6D-809D-78A6020F32E3}"/>
              </a:ext>
            </a:extLst>
          </p:cNvPr>
          <p:cNvGrpSpPr/>
          <p:nvPr/>
        </p:nvGrpSpPr>
        <p:grpSpPr>
          <a:xfrm>
            <a:off x="454260" y="3341375"/>
            <a:ext cx="987694" cy="2453268"/>
            <a:chOff x="454260" y="2900695"/>
            <a:chExt cx="987694" cy="2453268"/>
          </a:xfrm>
        </p:grpSpPr>
        <p:grpSp>
          <p:nvGrpSpPr>
            <p:cNvPr id="16" name="组合 15">
              <a:extLst>
                <a:ext uri="{FF2B5EF4-FFF2-40B4-BE49-F238E27FC236}">
                  <a16:creationId xmlns:a16="http://schemas.microsoft.com/office/drawing/2014/main" id="{9ACD4D58-7260-4FC5-B283-B5E304C0B906}"/>
                </a:ext>
              </a:extLst>
            </p:cNvPr>
            <p:cNvGrpSpPr/>
            <p:nvPr/>
          </p:nvGrpSpPr>
          <p:grpSpPr>
            <a:xfrm>
              <a:off x="772653" y="3412221"/>
              <a:ext cx="591464" cy="1671549"/>
              <a:chOff x="4638907" y="2227777"/>
              <a:chExt cx="1334430" cy="2519781"/>
            </a:xfrm>
            <a:noFill/>
          </p:grpSpPr>
          <p:sp>
            <p:nvSpPr>
              <p:cNvPr id="19" name="矩形 18">
                <a:extLst>
                  <a:ext uri="{FF2B5EF4-FFF2-40B4-BE49-F238E27FC236}">
                    <a16:creationId xmlns:a16="http://schemas.microsoft.com/office/drawing/2014/main" id="{694E3DC8-2FCF-438A-81B3-69D4A297BF80}"/>
                  </a:ext>
                </a:extLst>
              </p:cNvPr>
              <p:cNvSpPr/>
              <p:nvPr/>
            </p:nvSpPr>
            <p:spPr>
              <a:xfrm>
                <a:off x="4638907" y="2227777"/>
                <a:ext cx="1334430"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SQ</a:t>
                </a:r>
                <a:endParaRPr kumimoji="1" lang="zh-CN" altLang="en-US" dirty="0">
                  <a:solidFill>
                    <a:schemeClr val="tx1"/>
                  </a:solidFill>
                </a:endParaRPr>
              </a:p>
            </p:txBody>
          </p:sp>
          <p:sp>
            <p:nvSpPr>
              <p:cNvPr id="20" name="矩形 19">
                <a:extLst>
                  <a:ext uri="{FF2B5EF4-FFF2-40B4-BE49-F238E27FC236}">
                    <a16:creationId xmlns:a16="http://schemas.microsoft.com/office/drawing/2014/main" id="{1BC80CE5-BE05-4E17-9EA4-AF46382E8299}"/>
                  </a:ext>
                </a:extLst>
              </p:cNvPr>
              <p:cNvSpPr/>
              <p:nvPr/>
            </p:nvSpPr>
            <p:spPr>
              <a:xfrm>
                <a:off x="4638907" y="2959965"/>
                <a:ext cx="1334430"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RQ</a:t>
                </a:r>
                <a:endParaRPr kumimoji="1" lang="zh-CN" altLang="en-US" dirty="0">
                  <a:solidFill>
                    <a:schemeClr val="tx1"/>
                  </a:solidFill>
                </a:endParaRPr>
              </a:p>
            </p:txBody>
          </p:sp>
          <p:sp>
            <p:nvSpPr>
              <p:cNvPr id="21" name="矩形 20">
                <a:extLst>
                  <a:ext uri="{FF2B5EF4-FFF2-40B4-BE49-F238E27FC236}">
                    <a16:creationId xmlns:a16="http://schemas.microsoft.com/office/drawing/2014/main" id="{A47366D4-46CC-4272-ADB6-26A57021D715}"/>
                  </a:ext>
                </a:extLst>
              </p:cNvPr>
              <p:cNvSpPr/>
              <p:nvPr/>
            </p:nvSpPr>
            <p:spPr>
              <a:xfrm>
                <a:off x="4638907" y="4167266"/>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CQ</a:t>
                </a:r>
                <a:endParaRPr kumimoji="1" lang="zh-CN" altLang="en-US" dirty="0">
                  <a:solidFill>
                    <a:schemeClr val="tx1"/>
                  </a:solidFill>
                </a:endParaRPr>
              </a:p>
            </p:txBody>
          </p:sp>
        </p:grpSp>
        <p:sp>
          <p:nvSpPr>
            <p:cNvPr id="17" name="矩形 16">
              <a:extLst>
                <a:ext uri="{FF2B5EF4-FFF2-40B4-BE49-F238E27FC236}">
                  <a16:creationId xmlns:a16="http://schemas.microsoft.com/office/drawing/2014/main" id="{DE1E9965-4BC6-4C4F-960E-B95C3F3AADE0}"/>
                </a:ext>
              </a:extLst>
            </p:cNvPr>
            <p:cNvSpPr/>
            <p:nvPr/>
          </p:nvSpPr>
          <p:spPr>
            <a:xfrm>
              <a:off x="454260" y="2900695"/>
              <a:ext cx="987694" cy="245326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a:extLst>
                <a:ext uri="{FF2B5EF4-FFF2-40B4-BE49-F238E27FC236}">
                  <a16:creationId xmlns:a16="http://schemas.microsoft.com/office/drawing/2014/main" id="{2C4A970B-5142-4C37-AEC8-7A8A82C52630}"/>
                </a:ext>
              </a:extLst>
            </p:cNvPr>
            <p:cNvSpPr txBox="1"/>
            <p:nvPr/>
          </p:nvSpPr>
          <p:spPr>
            <a:xfrm>
              <a:off x="568945" y="3039146"/>
              <a:ext cx="763068" cy="338554"/>
            </a:xfrm>
            <a:prstGeom prst="rect">
              <a:avLst/>
            </a:prstGeom>
            <a:noFill/>
          </p:spPr>
          <p:txBody>
            <a:bodyPr wrap="square" rtlCol="0">
              <a:spAutoFit/>
            </a:bodyPr>
            <a:lstStyle/>
            <a:p>
              <a:r>
                <a:rPr kumimoji="1" lang="en-US" altLang="zh-CN" sz="1600" dirty="0"/>
                <a:t>Conn</a:t>
              </a:r>
              <a:endParaRPr kumimoji="1" lang="zh-CN" altLang="en-US" sz="1600" dirty="0"/>
            </a:p>
          </p:txBody>
        </p:sp>
      </p:grpSp>
      <p:graphicFrame>
        <p:nvGraphicFramePr>
          <p:cNvPr id="27" name="表格 26">
            <a:extLst>
              <a:ext uri="{FF2B5EF4-FFF2-40B4-BE49-F238E27FC236}">
                <a16:creationId xmlns:a16="http://schemas.microsoft.com/office/drawing/2014/main" id="{377B3A04-5829-4FC3-BEB7-B78B4CE39EDD}"/>
              </a:ext>
            </a:extLst>
          </p:cNvPr>
          <p:cNvGraphicFramePr>
            <a:graphicFrameLocks noGrp="1"/>
          </p:cNvGraphicFramePr>
          <p:nvPr>
            <p:extLst>
              <p:ext uri="{D42A27DB-BD31-4B8C-83A1-F6EECF244321}">
                <p14:modId xmlns:p14="http://schemas.microsoft.com/office/powerpoint/2010/main" val="1810705010"/>
              </p:ext>
            </p:extLst>
          </p:nvPr>
        </p:nvGraphicFramePr>
        <p:xfrm>
          <a:off x="9898335" y="3081208"/>
          <a:ext cx="1257289" cy="731520"/>
        </p:xfrm>
        <a:graphic>
          <a:graphicData uri="http://schemas.openxmlformats.org/drawingml/2006/table">
            <a:tbl>
              <a:tblPr firstRow="1" bandRow="1">
                <a:tableStyleId>{5C22544A-7EE6-4342-B048-85BDC9FD1C3A}</a:tableStyleId>
              </a:tblPr>
              <a:tblGrid>
                <a:gridCol w="1257289">
                  <a:extLst>
                    <a:ext uri="{9D8B030D-6E8A-4147-A177-3AD203B41FA5}">
                      <a16:colId xmlns:a16="http://schemas.microsoft.com/office/drawing/2014/main" val="2929493553"/>
                    </a:ext>
                  </a:extLst>
                </a:gridCol>
              </a:tblGrid>
              <a:tr h="223999">
                <a:tc>
                  <a:txBody>
                    <a:bodyPr/>
                    <a:lstStyle/>
                    <a:p>
                      <a:pPr algn="ctr"/>
                      <a:r>
                        <a:rPr lang="en-US" altLang="zh-CN" b="0" dirty="0">
                          <a:solidFill>
                            <a:schemeClr val="tx1"/>
                          </a:solidFill>
                        </a:rPr>
                        <a:t>Mem</a:t>
                      </a:r>
                      <a:r>
                        <a:rPr lang="en-US" altLang="zh-CN" dirty="0">
                          <a:solidFill>
                            <a:schemeClr val="tx1"/>
                          </a:solidFill>
                        </a:rPr>
                        <a:t> </a:t>
                      </a:r>
                      <a:r>
                        <a:rPr lang="en-US" altLang="zh-CN" sz="1800" b="0" kern="1200" dirty="0">
                          <a:solidFill>
                            <a:schemeClr val="tx1"/>
                          </a:solidFill>
                          <a:latin typeface="+mn-lt"/>
                          <a:ea typeface="+mn-ea"/>
                          <a:cs typeface="+mn-cs"/>
                        </a:rPr>
                        <a:t>table</a:t>
                      </a:r>
                      <a:endParaRPr lang="zh-CN"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456164"/>
                  </a:ext>
                </a:extLst>
              </a:tr>
              <a:tr h="223999">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4677466"/>
                  </a:ext>
                </a:extLst>
              </a:tr>
            </a:tbl>
          </a:graphicData>
        </a:graphic>
      </p:graphicFrame>
      <p:grpSp>
        <p:nvGrpSpPr>
          <p:cNvPr id="28" name="组合 27">
            <a:extLst>
              <a:ext uri="{FF2B5EF4-FFF2-40B4-BE49-F238E27FC236}">
                <a16:creationId xmlns:a16="http://schemas.microsoft.com/office/drawing/2014/main" id="{986B433A-DE49-405F-BC1B-54A3466075BD}"/>
              </a:ext>
            </a:extLst>
          </p:cNvPr>
          <p:cNvGrpSpPr/>
          <p:nvPr/>
        </p:nvGrpSpPr>
        <p:grpSpPr>
          <a:xfrm>
            <a:off x="7311051" y="2972317"/>
            <a:ext cx="4220958" cy="1363822"/>
            <a:chOff x="7311051" y="2531637"/>
            <a:chExt cx="4220958" cy="1363822"/>
          </a:xfrm>
        </p:grpSpPr>
        <p:grpSp>
          <p:nvGrpSpPr>
            <p:cNvPr id="29" name="组合 28">
              <a:extLst>
                <a:ext uri="{FF2B5EF4-FFF2-40B4-BE49-F238E27FC236}">
                  <a16:creationId xmlns:a16="http://schemas.microsoft.com/office/drawing/2014/main" id="{A174134A-6692-4B06-AD9F-490109B074CC}"/>
                </a:ext>
              </a:extLst>
            </p:cNvPr>
            <p:cNvGrpSpPr/>
            <p:nvPr/>
          </p:nvGrpSpPr>
          <p:grpSpPr>
            <a:xfrm>
              <a:off x="7311051" y="2531637"/>
              <a:ext cx="4220958" cy="1363822"/>
              <a:chOff x="7311051" y="2531637"/>
              <a:chExt cx="4220958" cy="1363822"/>
            </a:xfrm>
          </p:grpSpPr>
          <p:grpSp>
            <p:nvGrpSpPr>
              <p:cNvPr id="31" name="组合 30">
                <a:extLst>
                  <a:ext uri="{FF2B5EF4-FFF2-40B4-BE49-F238E27FC236}">
                    <a16:creationId xmlns:a16="http://schemas.microsoft.com/office/drawing/2014/main" id="{C05DDCDD-F582-43A8-A52E-492183A33965}"/>
                  </a:ext>
                </a:extLst>
              </p:cNvPr>
              <p:cNvGrpSpPr/>
              <p:nvPr/>
            </p:nvGrpSpPr>
            <p:grpSpPr>
              <a:xfrm>
                <a:off x="8127169" y="2628464"/>
                <a:ext cx="1334430" cy="1170167"/>
                <a:chOff x="4638907" y="2642641"/>
                <a:chExt cx="1334430" cy="2104917"/>
              </a:xfrm>
              <a:noFill/>
            </p:grpSpPr>
            <p:sp>
              <p:nvSpPr>
                <p:cNvPr id="34" name="矩形 33">
                  <a:extLst>
                    <a:ext uri="{FF2B5EF4-FFF2-40B4-BE49-F238E27FC236}">
                      <a16:creationId xmlns:a16="http://schemas.microsoft.com/office/drawing/2014/main" id="{07AD212E-5CDC-49B9-8735-4FB4DF5A5BC5}"/>
                    </a:ext>
                  </a:extLst>
                </p:cNvPr>
                <p:cNvSpPr/>
                <p:nvPr/>
              </p:nvSpPr>
              <p:spPr>
                <a:xfrm>
                  <a:off x="4638908" y="2642641"/>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SQ</a:t>
                  </a:r>
                  <a:endParaRPr kumimoji="1" lang="zh-CN" altLang="en-US" dirty="0">
                    <a:solidFill>
                      <a:schemeClr val="tx1"/>
                    </a:solidFill>
                  </a:endParaRPr>
                </a:p>
              </p:txBody>
            </p:sp>
            <p:sp>
              <p:nvSpPr>
                <p:cNvPr id="35" name="矩形 34">
                  <a:extLst>
                    <a:ext uri="{FF2B5EF4-FFF2-40B4-BE49-F238E27FC236}">
                      <a16:creationId xmlns:a16="http://schemas.microsoft.com/office/drawing/2014/main" id="{E478A334-3693-4974-99C2-B0A97F2E1545}"/>
                    </a:ext>
                  </a:extLst>
                </p:cNvPr>
                <p:cNvSpPr/>
                <p:nvPr/>
              </p:nvSpPr>
              <p:spPr>
                <a:xfrm>
                  <a:off x="4638908" y="3267767"/>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RQ</a:t>
                  </a:r>
                  <a:endParaRPr kumimoji="1" lang="zh-CN" altLang="en-US" dirty="0">
                    <a:solidFill>
                      <a:schemeClr val="tx1"/>
                    </a:solidFill>
                  </a:endParaRPr>
                </a:p>
              </p:txBody>
            </p:sp>
            <p:sp>
              <p:nvSpPr>
                <p:cNvPr id="36" name="矩形 35">
                  <a:extLst>
                    <a:ext uri="{FF2B5EF4-FFF2-40B4-BE49-F238E27FC236}">
                      <a16:creationId xmlns:a16="http://schemas.microsoft.com/office/drawing/2014/main" id="{946B1AFB-EE94-4672-ADF7-A1D58D21B4A8}"/>
                    </a:ext>
                  </a:extLst>
                </p:cNvPr>
                <p:cNvSpPr/>
                <p:nvPr/>
              </p:nvSpPr>
              <p:spPr>
                <a:xfrm>
                  <a:off x="4638907" y="4167266"/>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CQ</a:t>
                  </a:r>
                  <a:endParaRPr kumimoji="1" lang="zh-CN" altLang="en-US" dirty="0">
                    <a:solidFill>
                      <a:schemeClr val="tx1"/>
                    </a:solidFill>
                  </a:endParaRPr>
                </a:p>
              </p:txBody>
            </p:sp>
          </p:grpSp>
          <p:sp>
            <p:nvSpPr>
              <p:cNvPr id="32" name="矩形 31">
                <a:extLst>
                  <a:ext uri="{FF2B5EF4-FFF2-40B4-BE49-F238E27FC236}">
                    <a16:creationId xmlns:a16="http://schemas.microsoft.com/office/drawing/2014/main" id="{E036F533-60CE-4E5F-9FDD-0B35BAA82A88}"/>
                  </a:ext>
                </a:extLst>
              </p:cNvPr>
              <p:cNvSpPr/>
              <p:nvPr/>
            </p:nvSpPr>
            <p:spPr>
              <a:xfrm>
                <a:off x="7311051" y="2531637"/>
                <a:ext cx="4220958" cy="13638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文本框 32">
                <a:extLst>
                  <a:ext uri="{FF2B5EF4-FFF2-40B4-BE49-F238E27FC236}">
                    <a16:creationId xmlns:a16="http://schemas.microsoft.com/office/drawing/2014/main" id="{C8417D93-1E20-4CF4-975D-F8760871876C}"/>
                  </a:ext>
                </a:extLst>
              </p:cNvPr>
              <p:cNvSpPr txBox="1"/>
              <p:nvPr/>
            </p:nvSpPr>
            <p:spPr>
              <a:xfrm>
                <a:off x="7354912" y="3157998"/>
                <a:ext cx="702528" cy="369332"/>
              </a:xfrm>
              <a:prstGeom prst="rect">
                <a:avLst/>
              </a:prstGeom>
              <a:noFill/>
              <a:ln>
                <a:noFill/>
              </a:ln>
            </p:spPr>
            <p:txBody>
              <a:bodyPr wrap="square" rtlCol="0">
                <a:spAutoFit/>
              </a:bodyPr>
              <a:lstStyle/>
              <a:p>
                <a:r>
                  <a:rPr kumimoji="1" lang="en-US" altLang="zh-CN" dirty="0"/>
                  <a:t>Local</a:t>
                </a:r>
                <a:endParaRPr kumimoji="1" lang="zh-CN" altLang="en-US" dirty="0"/>
              </a:p>
            </p:txBody>
          </p:sp>
        </p:grpSp>
        <p:sp>
          <p:nvSpPr>
            <p:cNvPr id="30" name="矩形 29">
              <a:extLst>
                <a:ext uri="{FF2B5EF4-FFF2-40B4-BE49-F238E27FC236}">
                  <a16:creationId xmlns:a16="http://schemas.microsoft.com/office/drawing/2014/main" id="{DCAE3C33-134A-4A80-99CC-22216544A75D}"/>
                </a:ext>
              </a:extLst>
            </p:cNvPr>
            <p:cNvSpPr/>
            <p:nvPr/>
          </p:nvSpPr>
          <p:spPr>
            <a:xfrm>
              <a:off x="9859764" y="3417541"/>
              <a:ext cx="1334429" cy="42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Net states</a:t>
              </a:r>
              <a:endParaRPr kumimoji="1" lang="zh-CN" altLang="en-US" dirty="0">
                <a:solidFill>
                  <a:schemeClr val="tx1"/>
                </a:solidFill>
              </a:endParaRPr>
            </a:p>
          </p:txBody>
        </p:sp>
      </p:grpSp>
      <p:graphicFrame>
        <p:nvGraphicFramePr>
          <p:cNvPr id="41" name="表格 40">
            <a:extLst>
              <a:ext uri="{FF2B5EF4-FFF2-40B4-BE49-F238E27FC236}">
                <a16:creationId xmlns:a16="http://schemas.microsoft.com/office/drawing/2014/main" id="{295010A4-119C-44BF-8A96-6E4E2C1AD18B}"/>
              </a:ext>
            </a:extLst>
          </p:cNvPr>
          <p:cNvGraphicFramePr>
            <a:graphicFrameLocks noGrp="1"/>
          </p:cNvGraphicFramePr>
          <p:nvPr>
            <p:extLst>
              <p:ext uri="{D42A27DB-BD31-4B8C-83A1-F6EECF244321}">
                <p14:modId xmlns:p14="http://schemas.microsoft.com/office/powerpoint/2010/main" val="50764987"/>
              </p:ext>
            </p:extLst>
          </p:nvPr>
        </p:nvGraphicFramePr>
        <p:xfrm>
          <a:off x="9898335" y="4657279"/>
          <a:ext cx="1257289" cy="731520"/>
        </p:xfrm>
        <a:graphic>
          <a:graphicData uri="http://schemas.openxmlformats.org/drawingml/2006/table">
            <a:tbl>
              <a:tblPr firstRow="1" bandRow="1">
                <a:tableStyleId>{5C22544A-7EE6-4342-B048-85BDC9FD1C3A}</a:tableStyleId>
              </a:tblPr>
              <a:tblGrid>
                <a:gridCol w="1257289">
                  <a:extLst>
                    <a:ext uri="{9D8B030D-6E8A-4147-A177-3AD203B41FA5}">
                      <a16:colId xmlns:a16="http://schemas.microsoft.com/office/drawing/2014/main" val="2929493553"/>
                    </a:ext>
                  </a:extLst>
                </a:gridCol>
              </a:tblGrid>
              <a:tr h="223999">
                <a:tc>
                  <a:txBody>
                    <a:bodyPr/>
                    <a:lstStyle/>
                    <a:p>
                      <a:pPr algn="ctr"/>
                      <a:r>
                        <a:rPr lang="en-US" altLang="zh-CN" b="0" dirty="0">
                          <a:solidFill>
                            <a:schemeClr val="tx1"/>
                          </a:solidFill>
                        </a:rPr>
                        <a:t>Mem table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456164"/>
                  </a:ext>
                </a:extLst>
              </a:tr>
              <a:tr h="223999">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4677466"/>
                  </a:ext>
                </a:extLst>
              </a:tr>
            </a:tbl>
          </a:graphicData>
        </a:graphic>
      </p:graphicFrame>
      <p:grpSp>
        <p:nvGrpSpPr>
          <p:cNvPr id="42" name="组合 41">
            <a:extLst>
              <a:ext uri="{FF2B5EF4-FFF2-40B4-BE49-F238E27FC236}">
                <a16:creationId xmlns:a16="http://schemas.microsoft.com/office/drawing/2014/main" id="{EB58C218-20C4-45ED-93C1-F6D13993CCA3}"/>
              </a:ext>
            </a:extLst>
          </p:cNvPr>
          <p:cNvGrpSpPr/>
          <p:nvPr/>
        </p:nvGrpSpPr>
        <p:grpSpPr>
          <a:xfrm>
            <a:off x="7311051" y="4548388"/>
            <a:ext cx="4220958" cy="1363822"/>
            <a:chOff x="7311051" y="4107708"/>
            <a:chExt cx="4220958" cy="1363822"/>
          </a:xfrm>
        </p:grpSpPr>
        <p:grpSp>
          <p:nvGrpSpPr>
            <p:cNvPr id="43" name="组合 42">
              <a:extLst>
                <a:ext uri="{FF2B5EF4-FFF2-40B4-BE49-F238E27FC236}">
                  <a16:creationId xmlns:a16="http://schemas.microsoft.com/office/drawing/2014/main" id="{E7CB88D6-651B-4324-8335-534CB5BFF428}"/>
                </a:ext>
              </a:extLst>
            </p:cNvPr>
            <p:cNvGrpSpPr/>
            <p:nvPr/>
          </p:nvGrpSpPr>
          <p:grpSpPr>
            <a:xfrm>
              <a:off x="7311051" y="4107708"/>
              <a:ext cx="4220958" cy="1363822"/>
              <a:chOff x="5592116" y="2078616"/>
              <a:chExt cx="4220958" cy="2453268"/>
            </a:xfrm>
            <a:noFill/>
          </p:grpSpPr>
          <p:grpSp>
            <p:nvGrpSpPr>
              <p:cNvPr id="45" name="组合 44">
                <a:extLst>
                  <a:ext uri="{FF2B5EF4-FFF2-40B4-BE49-F238E27FC236}">
                    <a16:creationId xmlns:a16="http://schemas.microsoft.com/office/drawing/2014/main" id="{55D03CC0-E5C5-4C9D-8C48-12BFBECBCF84}"/>
                  </a:ext>
                </a:extLst>
              </p:cNvPr>
              <p:cNvGrpSpPr/>
              <p:nvPr/>
            </p:nvGrpSpPr>
            <p:grpSpPr>
              <a:xfrm>
                <a:off x="6408234" y="2252791"/>
                <a:ext cx="1334430" cy="2104917"/>
                <a:chOff x="4638907" y="2642641"/>
                <a:chExt cx="1334430" cy="2104917"/>
              </a:xfrm>
              <a:grpFill/>
            </p:grpSpPr>
            <p:sp>
              <p:nvSpPr>
                <p:cNvPr id="48" name="矩形 47">
                  <a:extLst>
                    <a:ext uri="{FF2B5EF4-FFF2-40B4-BE49-F238E27FC236}">
                      <a16:creationId xmlns:a16="http://schemas.microsoft.com/office/drawing/2014/main" id="{55A339F9-977C-4D5D-B044-C63C989BA461}"/>
                    </a:ext>
                  </a:extLst>
                </p:cNvPr>
                <p:cNvSpPr/>
                <p:nvPr/>
              </p:nvSpPr>
              <p:spPr>
                <a:xfrm>
                  <a:off x="4638908" y="2642641"/>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SQ</a:t>
                  </a:r>
                  <a:endParaRPr kumimoji="1" lang="zh-CN" altLang="en-US" dirty="0">
                    <a:solidFill>
                      <a:schemeClr val="tx1"/>
                    </a:solidFill>
                  </a:endParaRPr>
                </a:p>
              </p:txBody>
            </p:sp>
            <p:sp>
              <p:nvSpPr>
                <p:cNvPr id="49" name="矩形 48">
                  <a:extLst>
                    <a:ext uri="{FF2B5EF4-FFF2-40B4-BE49-F238E27FC236}">
                      <a16:creationId xmlns:a16="http://schemas.microsoft.com/office/drawing/2014/main" id="{18E95DDE-47CF-4841-A2D2-EC7211D95CFA}"/>
                    </a:ext>
                  </a:extLst>
                </p:cNvPr>
                <p:cNvSpPr/>
                <p:nvPr/>
              </p:nvSpPr>
              <p:spPr>
                <a:xfrm>
                  <a:off x="4638908" y="3267767"/>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RQ</a:t>
                  </a:r>
                  <a:endParaRPr kumimoji="1" lang="zh-CN" altLang="en-US" dirty="0">
                    <a:solidFill>
                      <a:schemeClr val="tx1"/>
                    </a:solidFill>
                  </a:endParaRPr>
                </a:p>
              </p:txBody>
            </p:sp>
            <p:sp>
              <p:nvSpPr>
                <p:cNvPr id="50" name="矩形 49">
                  <a:extLst>
                    <a:ext uri="{FF2B5EF4-FFF2-40B4-BE49-F238E27FC236}">
                      <a16:creationId xmlns:a16="http://schemas.microsoft.com/office/drawing/2014/main" id="{5482179E-9DE8-4B69-B6DF-8FBC336D0335}"/>
                    </a:ext>
                  </a:extLst>
                </p:cNvPr>
                <p:cNvSpPr/>
                <p:nvPr/>
              </p:nvSpPr>
              <p:spPr>
                <a:xfrm>
                  <a:off x="4638907" y="4167266"/>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CQ</a:t>
                  </a:r>
                  <a:endParaRPr kumimoji="1" lang="zh-CN" altLang="en-US" dirty="0">
                    <a:solidFill>
                      <a:schemeClr val="tx1"/>
                    </a:solidFill>
                  </a:endParaRPr>
                </a:p>
              </p:txBody>
            </p:sp>
          </p:grpSp>
          <p:sp>
            <p:nvSpPr>
              <p:cNvPr id="46" name="矩形 45">
                <a:extLst>
                  <a:ext uri="{FF2B5EF4-FFF2-40B4-BE49-F238E27FC236}">
                    <a16:creationId xmlns:a16="http://schemas.microsoft.com/office/drawing/2014/main" id="{B6E0B509-100F-410B-B69D-59F4256F7234}"/>
                  </a:ext>
                </a:extLst>
              </p:cNvPr>
              <p:cNvSpPr/>
              <p:nvPr/>
            </p:nvSpPr>
            <p:spPr>
              <a:xfrm>
                <a:off x="5592116" y="2078616"/>
                <a:ext cx="4220958" cy="24532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文本框 46">
                <a:extLst>
                  <a:ext uri="{FF2B5EF4-FFF2-40B4-BE49-F238E27FC236}">
                    <a16:creationId xmlns:a16="http://schemas.microsoft.com/office/drawing/2014/main" id="{3888131C-CBA9-4351-8A15-E3DDC5188F0C}"/>
                  </a:ext>
                </a:extLst>
              </p:cNvPr>
              <p:cNvSpPr txBox="1"/>
              <p:nvPr/>
            </p:nvSpPr>
            <p:spPr>
              <a:xfrm>
                <a:off x="5592116" y="3285632"/>
                <a:ext cx="954394" cy="664361"/>
              </a:xfrm>
              <a:prstGeom prst="rect">
                <a:avLst/>
              </a:prstGeom>
              <a:grpFill/>
              <a:ln>
                <a:noFill/>
              </a:ln>
            </p:spPr>
            <p:txBody>
              <a:bodyPr wrap="square" rtlCol="0">
                <a:spAutoFit/>
              </a:bodyPr>
              <a:lstStyle/>
              <a:p>
                <a:r>
                  <a:rPr kumimoji="1" lang="en-US" altLang="zh-CN" dirty="0"/>
                  <a:t>Remote</a:t>
                </a:r>
                <a:endParaRPr kumimoji="1" lang="zh-CN" altLang="en-US" dirty="0"/>
              </a:p>
            </p:txBody>
          </p:sp>
        </p:grpSp>
        <p:sp>
          <p:nvSpPr>
            <p:cNvPr id="44" name="矩形 43">
              <a:extLst>
                <a:ext uri="{FF2B5EF4-FFF2-40B4-BE49-F238E27FC236}">
                  <a16:creationId xmlns:a16="http://schemas.microsoft.com/office/drawing/2014/main" id="{363B133F-3B18-4B8C-A178-1AE856B88B14}"/>
                </a:ext>
              </a:extLst>
            </p:cNvPr>
            <p:cNvSpPr/>
            <p:nvPr/>
          </p:nvSpPr>
          <p:spPr>
            <a:xfrm>
              <a:off x="9859764" y="4993612"/>
              <a:ext cx="1334429" cy="42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Net states</a:t>
              </a:r>
              <a:endParaRPr kumimoji="1" lang="zh-CN" altLang="en-US" dirty="0">
                <a:solidFill>
                  <a:schemeClr val="tx1"/>
                </a:solidFill>
              </a:endParaRPr>
            </a:p>
          </p:txBody>
        </p:sp>
      </p:grpSp>
      <p:grpSp>
        <p:nvGrpSpPr>
          <p:cNvPr id="55" name="组合 54">
            <a:extLst>
              <a:ext uri="{FF2B5EF4-FFF2-40B4-BE49-F238E27FC236}">
                <a16:creationId xmlns:a16="http://schemas.microsoft.com/office/drawing/2014/main" id="{9AD9F756-3E8F-45CF-A92B-50691058D98C}"/>
              </a:ext>
            </a:extLst>
          </p:cNvPr>
          <p:cNvGrpSpPr/>
          <p:nvPr/>
        </p:nvGrpSpPr>
        <p:grpSpPr>
          <a:xfrm>
            <a:off x="6474928" y="2875488"/>
            <a:ext cx="5202045" cy="3164251"/>
            <a:chOff x="6474928" y="2434808"/>
            <a:chExt cx="5202045" cy="3164251"/>
          </a:xfrm>
        </p:grpSpPr>
        <p:sp>
          <p:nvSpPr>
            <p:cNvPr id="56" name="矩形 55">
              <a:extLst>
                <a:ext uri="{FF2B5EF4-FFF2-40B4-BE49-F238E27FC236}">
                  <a16:creationId xmlns:a16="http://schemas.microsoft.com/office/drawing/2014/main" id="{71069325-159A-4D51-99F9-7FA02891BB78}"/>
                </a:ext>
              </a:extLst>
            </p:cNvPr>
            <p:cNvSpPr/>
            <p:nvPr/>
          </p:nvSpPr>
          <p:spPr>
            <a:xfrm>
              <a:off x="6474928" y="2434808"/>
              <a:ext cx="5202045" cy="31642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7" name="文本框 56">
              <a:extLst>
                <a:ext uri="{FF2B5EF4-FFF2-40B4-BE49-F238E27FC236}">
                  <a16:creationId xmlns:a16="http://schemas.microsoft.com/office/drawing/2014/main" id="{E6AFCDEB-51B6-454E-91D0-F0CFAADB07E1}"/>
                </a:ext>
              </a:extLst>
            </p:cNvPr>
            <p:cNvSpPr txBox="1"/>
            <p:nvPr/>
          </p:nvSpPr>
          <p:spPr>
            <a:xfrm>
              <a:off x="6501549" y="3805475"/>
              <a:ext cx="788854" cy="369332"/>
            </a:xfrm>
            <a:prstGeom prst="rect">
              <a:avLst/>
            </a:prstGeom>
            <a:noFill/>
          </p:spPr>
          <p:txBody>
            <a:bodyPr wrap="square" rtlCol="0">
              <a:spAutoFit/>
            </a:bodyPr>
            <a:lstStyle/>
            <a:p>
              <a:r>
                <a:rPr kumimoji="1" lang="en-US" altLang="zh-CN" dirty="0"/>
                <a:t>Conn</a:t>
              </a:r>
              <a:endParaRPr kumimoji="1" lang="zh-CN" altLang="en-US" dirty="0"/>
            </a:p>
          </p:txBody>
        </p:sp>
      </p:grpSp>
      <p:sp>
        <p:nvSpPr>
          <p:cNvPr id="58" name="文本框 57">
            <a:extLst>
              <a:ext uri="{FF2B5EF4-FFF2-40B4-BE49-F238E27FC236}">
                <a16:creationId xmlns:a16="http://schemas.microsoft.com/office/drawing/2014/main" id="{8E835EE8-E3A3-43A3-A35B-F12DC3EE7FCB}"/>
              </a:ext>
            </a:extLst>
          </p:cNvPr>
          <p:cNvSpPr txBox="1"/>
          <p:nvPr/>
        </p:nvSpPr>
        <p:spPr>
          <a:xfrm>
            <a:off x="568945" y="2115244"/>
            <a:ext cx="1442255" cy="369332"/>
          </a:xfrm>
          <a:prstGeom prst="rect">
            <a:avLst/>
          </a:prstGeom>
          <a:noFill/>
        </p:spPr>
        <p:txBody>
          <a:bodyPr wrap="square" rtlCol="0">
            <a:spAutoFit/>
          </a:bodyPr>
          <a:lstStyle/>
          <a:p>
            <a:r>
              <a:rPr lang="en-US" altLang="zh-CN" b="1" dirty="0">
                <a:solidFill>
                  <a:srgbClr val="FF0000"/>
                </a:solidFill>
              </a:rPr>
              <a:t>App: RECV</a:t>
            </a:r>
            <a:endParaRPr lang="zh-CN" altLang="en-US" b="1" dirty="0">
              <a:solidFill>
                <a:srgbClr val="FF0000"/>
              </a:solidFill>
            </a:endParaRPr>
          </a:p>
        </p:txBody>
      </p:sp>
      <p:sp>
        <p:nvSpPr>
          <p:cNvPr id="59" name="矩形 58">
            <a:extLst>
              <a:ext uri="{FF2B5EF4-FFF2-40B4-BE49-F238E27FC236}">
                <a16:creationId xmlns:a16="http://schemas.microsoft.com/office/drawing/2014/main" id="{D8AEEACA-98A1-4415-93B9-A193EE6D1D70}"/>
              </a:ext>
            </a:extLst>
          </p:cNvPr>
          <p:cNvSpPr/>
          <p:nvPr/>
        </p:nvSpPr>
        <p:spPr>
          <a:xfrm>
            <a:off x="1172979" y="4508957"/>
            <a:ext cx="145060" cy="1524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63" name="组合 62">
            <a:extLst>
              <a:ext uri="{FF2B5EF4-FFF2-40B4-BE49-F238E27FC236}">
                <a16:creationId xmlns:a16="http://schemas.microsoft.com/office/drawing/2014/main" id="{E853D1ED-D931-482F-A788-1574D976F39D}"/>
              </a:ext>
            </a:extLst>
          </p:cNvPr>
          <p:cNvGrpSpPr/>
          <p:nvPr/>
        </p:nvGrpSpPr>
        <p:grpSpPr>
          <a:xfrm>
            <a:off x="2125988" y="4378329"/>
            <a:ext cx="204278" cy="152758"/>
            <a:chOff x="3532849" y="3176747"/>
            <a:chExt cx="204278" cy="152758"/>
          </a:xfrm>
        </p:grpSpPr>
        <p:sp>
          <p:nvSpPr>
            <p:cNvPr id="61" name="矩形 60">
              <a:extLst>
                <a:ext uri="{FF2B5EF4-FFF2-40B4-BE49-F238E27FC236}">
                  <a16:creationId xmlns:a16="http://schemas.microsoft.com/office/drawing/2014/main" id="{5AACBFB3-2B28-4EFE-90F2-68E9503DD715}"/>
                </a:ext>
              </a:extLst>
            </p:cNvPr>
            <p:cNvSpPr/>
            <p:nvPr/>
          </p:nvSpPr>
          <p:spPr>
            <a:xfrm>
              <a:off x="3592067" y="3177105"/>
              <a:ext cx="145060" cy="1524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2" name="矩形 61">
              <a:extLst>
                <a:ext uri="{FF2B5EF4-FFF2-40B4-BE49-F238E27FC236}">
                  <a16:creationId xmlns:a16="http://schemas.microsoft.com/office/drawing/2014/main" id="{010F1D53-6DBC-406A-87B1-4BE0E379897A}"/>
                </a:ext>
              </a:extLst>
            </p:cNvPr>
            <p:cNvSpPr/>
            <p:nvPr/>
          </p:nvSpPr>
          <p:spPr>
            <a:xfrm>
              <a:off x="3532849" y="3176747"/>
              <a:ext cx="62017" cy="1524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64" name="矩形 63">
            <a:extLst>
              <a:ext uri="{FF2B5EF4-FFF2-40B4-BE49-F238E27FC236}">
                <a16:creationId xmlns:a16="http://schemas.microsoft.com/office/drawing/2014/main" id="{F3DF5099-6322-4AEE-841A-C7106AB76C20}"/>
              </a:ext>
            </a:extLst>
          </p:cNvPr>
          <p:cNvSpPr/>
          <p:nvPr/>
        </p:nvSpPr>
        <p:spPr>
          <a:xfrm>
            <a:off x="6236576" y="4538111"/>
            <a:ext cx="145060" cy="1524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5" name="矩形 64">
            <a:extLst>
              <a:ext uri="{FF2B5EF4-FFF2-40B4-BE49-F238E27FC236}">
                <a16:creationId xmlns:a16="http://schemas.microsoft.com/office/drawing/2014/main" id="{816F38B8-E117-46FE-8876-998488DC39AD}"/>
              </a:ext>
            </a:extLst>
          </p:cNvPr>
          <p:cNvSpPr/>
          <p:nvPr/>
        </p:nvSpPr>
        <p:spPr>
          <a:xfrm>
            <a:off x="1172419" y="4510757"/>
            <a:ext cx="145060" cy="1524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6" name="文本框 65">
            <a:extLst>
              <a:ext uri="{FF2B5EF4-FFF2-40B4-BE49-F238E27FC236}">
                <a16:creationId xmlns:a16="http://schemas.microsoft.com/office/drawing/2014/main" id="{B927A6B8-6E49-45C9-8C4F-930E16F6B3D4}"/>
              </a:ext>
            </a:extLst>
          </p:cNvPr>
          <p:cNvSpPr txBox="1"/>
          <p:nvPr/>
        </p:nvSpPr>
        <p:spPr>
          <a:xfrm>
            <a:off x="1854400" y="4495266"/>
            <a:ext cx="849243" cy="369332"/>
          </a:xfrm>
          <a:prstGeom prst="rect">
            <a:avLst/>
          </a:prstGeom>
          <a:noFill/>
        </p:spPr>
        <p:txBody>
          <a:bodyPr wrap="square" rtlCol="0">
            <a:spAutoFit/>
          </a:bodyPr>
          <a:lstStyle/>
          <a:p>
            <a:r>
              <a:rPr lang="en-US" altLang="zh-CN" dirty="0"/>
              <a:t>WQEP</a:t>
            </a:r>
            <a:endParaRPr lang="zh-CN" altLang="en-US" dirty="0"/>
          </a:p>
        </p:txBody>
      </p:sp>
      <p:sp>
        <p:nvSpPr>
          <p:cNvPr id="68" name="矩形 67">
            <a:extLst>
              <a:ext uri="{FF2B5EF4-FFF2-40B4-BE49-F238E27FC236}">
                <a16:creationId xmlns:a16="http://schemas.microsoft.com/office/drawing/2014/main" id="{037A249C-8E4A-4930-9951-FDE1B96F1E28}"/>
              </a:ext>
            </a:extLst>
          </p:cNvPr>
          <p:cNvSpPr/>
          <p:nvPr/>
        </p:nvSpPr>
        <p:spPr>
          <a:xfrm>
            <a:off x="9104456" y="3165542"/>
            <a:ext cx="145060" cy="1524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69" name="矩形 68">
            <a:extLst>
              <a:ext uri="{FF2B5EF4-FFF2-40B4-BE49-F238E27FC236}">
                <a16:creationId xmlns:a16="http://schemas.microsoft.com/office/drawing/2014/main" id="{A5B5CEC2-FFAE-4744-96A1-4A92E485FDA8}"/>
              </a:ext>
            </a:extLst>
          </p:cNvPr>
          <p:cNvSpPr/>
          <p:nvPr/>
        </p:nvSpPr>
        <p:spPr>
          <a:xfrm>
            <a:off x="6902886" y="3652616"/>
            <a:ext cx="232305" cy="201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solidFill>
            </a:endParaRPr>
          </a:p>
        </p:txBody>
      </p:sp>
      <p:sp>
        <p:nvSpPr>
          <p:cNvPr id="70" name="矩形 69">
            <a:extLst>
              <a:ext uri="{FF2B5EF4-FFF2-40B4-BE49-F238E27FC236}">
                <a16:creationId xmlns:a16="http://schemas.microsoft.com/office/drawing/2014/main" id="{87F27310-330C-4134-AF9E-2E5D6D50A580}"/>
              </a:ext>
            </a:extLst>
          </p:cNvPr>
          <p:cNvSpPr/>
          <p:nvPr/>
        </p:nvSpPr>
        <p:spPr>
          <a:xfrm>
            <a:off x="6662231" y="3651228"/>
            <a:ext cx="232305" cy="201674"/>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文本框 72">
            <a:extLst>
              <a:ext uri="{FF2B5EF4-FFF2-40B4-BE49-F238E27FC236}">
                <a16:creationId xmlns:a16="http://schemas.microsoft.com/office/drawing/2014/main" id="{C7BCE7AF-609F-4254-87E1-E55EB2222E12}"/>
              </a:ext>
            </a:extLst>
          </p:cNvPr>
          <p:cNvSpPr txBox="1"/>
          <p:nvPr/>
        </p:nvSpPr>
        <p:spPr>
          <a:xfrm>
            <a:off x="10901927" y="2115244"/>
            <a:ext cx="1442255" cy="369332"/>
          </a:xfrm>
          <a:prstGeom prst="rect">
            <a:avLst/>
          </a:prstGeom>
          <a:noFill/>
        </p:spPr>
        <p:txBody>
          <a:bodyPr wrap="square" rtlCol="0">
            <a:spAutoFit/>
          </a:bodyPr>
          <a:lstStyle/>
          <a:p>
            <a:r>
              <a:rPr lang="en-US" altLang="zh-CN" b="1" dirty="0">
                <a:solidFill>
                  <a:srgbClr val="00B050"/>
                </a:solidFill>
              </a:rPr>
              <a:t>App: SEND</a:t>
            </a:r>
            <a:endParaRPr lang="zh-CN" altLang="en-US" b="1" dirty="0">
              <a:solidFill>
                <a:srgbClr val="00B050"/>
              </a:solidFill>
            </a:endParaRPr>
          </a:p>
        </p:txBody>
      </p:sp>
      <p:grpSp>
        <p:nvGrpSpPr>
          <p:cNvPr id="74" name="组合 73">
            <a:extLst>
              <a:ext uri="{FF2B5EF4-FFF2-40B4-BE49-F238E27FC236}">
                <a16:creationId xmlns:a16="http://schemas.microsoft.com/office/drawing/2014/main" id="{E0F45B0F-5B15-4B60-A79C-5C7590142971}"/>
              </a:ext>
            </a:extLst>
          </p:cNvPr>
          <p:cNvGrpSpPr/>
          <p:nvPr/>
        </p:nvGrpSpPr>
        <p:grpSpPr>
          <a:xfrm>
            <a:off x="6894536" y="4045375"/>
            <a:ext cx="2278140" cy="977664"/>
            <a:chOff x="6894536" y="4045375"/>
            <a:chExt cx="2278140" cy="977664"/>
          </a:xfrm>
        </p:grpSpPr>
        <p:sp>
          <p:nvSpPr>
            <p:cNvPr id="67" name="文本框 66">
              <a:extLst>
                <a:ext uri="{FF2B5EF4-FFF2-40B4-BE49-F238E27FC236}">
                  <a16:creationId xmlns:a16="http://schemas.microsoft.com/office/drawing/2014/main" id="{447472E2-A06C-4998-A917-63BA1AA0DC96}"/>
                </a:ext>
              </a:extLst>
            </p:cNvPr>
            <p:cNvSpPr txBox="1"/>
            <p:nvPr/>
          </p:nvSpPr>
          <p:spPr>
            <a:xfrm rot="1418374">
              <a:off x="7075383" y="4218447"/>
              <a:ext cx="2097293" cy="338554"/>
            </a:xfrm>
            <a:prstGeom prst="rect">
              <a:avLst/>
            </a:prstGeom>
            <a:solidFill>
              <a:schemeClr val="bg1"/>
            </a:solidFill>
          </p:spPr>
          <p:txBody>
            <a:bodyPr wrap="square" rtlCol="0">
              <a:spAutoFit/>
            </a:bodyPr>
            <a:lstStyle/>
            <a:p>
              <a:r>
                <a:rPr lang="en-US" altLang="zh-CN" sz="1600" b="1" dirty="0"/>
                <a:t>Encapsulate DMA info</a:t>
              </a:r>
              <a:endParaRPr lang="zh-CN" altLang="en-US" sz="1600" b="1" dirty="0"/>
            </a:p>
          </p:txBody>
        </p:sp>
        <p:cxnSp>
          <p:nvCxnSpPr>
            <p:cNvPr id="72" name="直接箭头连接符 71">
              <a:extLst>
                <a:ext uri="{FF2B5EF4-FFF2-40B4-BE49-F238E27FC236}">
                  <a16:creationId xmlns:a16="http://schemas.microsoft.com/office/drawing/2014/main" id="{409596E9-1845-4633-97FF-623A7E7F14B0}"/>
                </a:ext>
              </a:extLst>
            </p:cNvPr>
            <p:cNvCxnSpPr/>
            <p:nvPr/>
          </p:nvCxnSpPr>
          <p:spPr>
            <a:xfrm flipH="1" flipV="1">
              <a:off x="6894536" y="4045375"/>
              <a:ext cx="2209920" cy="97766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0DF7E8C8-3F6C-4025-A4B2-85C42FE5E2F9}"/>
              </a:ext>
            </a:extLst>
          </p:cNvPr>
          <p:cNvGrpSpPr/>
          <p:nvPr/>
        </p:nvGrpSpPr>
        <p:grpSpPr>
          <a:xfrm>
            <a:off x="6818371" y="3944303"/>
            <a:ext cx="3050797" cy="1678576"/>
            <a:chOff x="6894536" y="4045375"/>
            <a:chExt cx="2209920" cy="977664"/>
          </a:xfrm>
        </p:grpSpPr>
        <p:sp>
          <p:nvSpPr>
            <p:cNvPr id="76" name="文本框 75">
              <a:extLst>
                <a:ext uri="{FF2B5EF4-FFF2-40B4-BE49-F238E27FC236}">
                  <a16:creationId xmlns:a16="http://schemas.microsoft.com/office/drawing/2014/main" id="{A2BC3EFA-9298-4DBF-8480-70D67F1B1572}"/>
                </a:ext>
              </a:extLst>
            </p:cNvPr>
            <p:cNvSpPr txBox="1"/>
            <p:nvPr/>
          </p:nvSpPr>
          <p:spPr>
            <a:xfrm rot="1820001">
              <a:off x="7434475" y="4448751"/>
              <a:ext cx="1539752" cy="340594"/>
            </a:xfrm>
            <a:prstGeom prst="rect">
              <a:avLst/>
            </a:prstGeom>
            <a:solidFill>
              <a:schemeClr val="bg1"/>
            </a:solidFill>
          </p:spPr>
          <p:txBody>
            <a:bodyPr wrap="square" rtlCol="0">
              <a:spAutoFit/>
            </a:bodyPr>
            <a:lstStyle/>
            <a:p>
              <a:pPr algn="ctr"/>
              <a:r>
                <a:rPr lang="en-US" altLang="zh-CN" sz="1600" b="1" dirty="0"/>
                <a:t>Encapsulate network transmission info</a:t>
              </a:r>
              <a:endParaRPr lang="zh-CN" altLang="en-US" sz="1600" b="1" dirty="0"/>
            </a:p>
          </p:txBody>
        </p:sp>
        <p:cxnSp>
          <p:nvCxnSpPr>
            <p:cNvPr id="77" name="直接箭头连接符 76">
              <a:extLst>
                <a:ext uri="{FF2B5EF4-FFF2-40B4-BE49-F238E27FC236}">
                  <a16:creationId xmlns:a16="http://schemas.microsoft.com/office/drawing/2014/main" id="{3E7F22B9-79CF-43AD-94F9-62D8B50DAD30}"/>
                </a:ext>
              </a:extLst>
            </p:cNvPr>
            <p:cNvCxnSpPr/>
            <p:nvPr/>
          </p:nvCxnSpPr>
          <p:spPr>
            <a:xfrm flipH="1" flipV="1">
              <a:off x="6894536" y="4045375"/>
              <a:ext cx="2209920" cy="97766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80" name="组合 79">
            <a:extLst>
              <a:ext uri="{FF2B5EF4-FFF2-40B4-BE49-F238E27FC236}">
                <a16:creationId xmlns:a16="http://schemas.microsoft.com/office/drawing/2014/main" id="{11EA352F-AA59-466E-951F-0248AC58B249}"/>
              </a:ext>
            </a:extLst>
          </p:cNvPr>
          <p:cNvGrpSpPr/>
          <p:nvPr/>
        </p:nvGrpSpPr>
        <p:grpSpPr>
          <a:xfrm>
            <a:off x="6669698" y="3652616"/>
            <a:ext cx="472960" cy="203062"/>
            <a:chOff x="6625369" y="2013019"/>
            <a:chExt cx="472960" cy="203062"/>
          </a:xfrm>
        </p:grpSpPr>
        <p:sp>
          <p:nvSpPr>
            <p:cNvPr id="78" name="矩形 77">
              <a:extLst>
                <a:ext uri="{FF2B5EF4-FFF2-40B4-BE49-F238E27FC236}">
                  <a16:creationId xmlns:a16="http://schemas.microsoft.com/office/drawing/2014/main" id="{C01FBC6E-FEC1-4EB6-BD8D-99130B022199}"/>
                </a:ext>
              </a:extLst>
            </p:cNvPr>
            <p:cNvSpPr/>
            <p:nvPr/>
          </p:nvSpPr>
          <p:spPr>
            <a:xfrm>
              <a:off x="6866024" y="2014407"/>
              <a:ext cx="232305" cy="201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solidFill>
              </a:endParaRPr>
            </a:p>
          </p:txBody>
        </p:sp>
        <p:sp>
          <p:nvSpPr>
            <p:cNvPr id="79" name="矩形 78">
              <a:extLst>
                <a:ext uri="{FF2B5EF4-FFF2-40B4-BE49-F238E27FC236}">
                  <a16:creationId xmlns:a16="http://schemas.microsoft.com/office/drawing/2014/main" id="{C7861BBA-0025-4173-ADAA-A3CEFDCED5C4}"/>
                </a:ext>
              </a:extLst>
            </p:cNvPr>
            <p:cNvSpPr/>
            <p:nvPr/>
          </p:nvSpPr>
          <p:spPr>
            <a:xfrm>
              <a:off x="6625369" y="2013019"/>
              <a:ext cx="232305" cy="201674"/>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5" name="矩形 84">
            <a:extLst>
              <a:ext uri="{FF2B5EF4-FFF2-40B4-BE49-F238E27FC236}">
                <a16:creationId xmlns:a16="http://schemas.microsoft.com/office/drawing/2014/main" id="{87EF3D2E-A573-4BA4-B7BA-1804B526A9FF}"/>
              </a:ext>
            </a:extLst>
          </p:cNvPr>
          <p:cNvSpPr/>
          <p:nvPr/>
        </p:nvSpPr>
        <p:spPr>
          <a:xfrm>
            <a:off x="2311979" y="3918103"/>
            <a:ext cx="232305" cy="201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solidFill>
            </a:endParaRPr>
          </a:p>
        </p:txBody>
      </p:sp>
      <p:sp>
        <p:nvSpPr>
          <p:cNvPr id="86" name="矩形 85">
            <a:extLst>
              <a:ext uri="{FF2B5EF4-FFF2-40B4-BE49-F238E27FC236}">
                <a16:creationId xmlns:a16="http://schemas.microsoft.com/office/drawing/2014/main" id="{463451B7-C017-4E7A-B3B3-A105C726C372}"/>
              </a:ext>
            </a:extLst>
          </p:cNvPr>
          <p:cNvSpPr/>
          <p:nvPr/>
        </p:nvSpPr>
        <p:spPr>
          <a:xfrm>
            <a:off x="2071324" y="3916715"/>
            <a:ext cx="232305" cy="201674"/>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文本框 86">
            <a:extLst>
              <a:ext uri="{FF2B5EF4-FFF2-40B4-BE49-F238E27FC236}">
                <a16:creationId xmlns:a16="http://schemas.microsoft.com/office/drawing/2014/main" id="{C6819761-02B9-4052-B8B3-2B51C53ECA73}"/>
              </a:ext>
            </a:extLst>
          </p:cNvPr>
          <p:cNvSpPr txBox="1"/>
          <p:nvPr/>
        </p:nvSpPr>
        <p:spPr>
          <a:xfrm>
            <a:off x="1653647" y="3519693"/>
            <a:ext cx="1343446" cy="338554"/>
          </a:xfrm>
          <a:prstGeom prst="rect">
            <a:avLst/>
          </a:prstGeom>
          <a:solidFill>
            <a:schemeClr val="bg1"/>
          </a:solidFill>
        </p:spPr>
        <p:txBody>
          <a:bodyPr wrap="square" rtlCol="0">
            <a:spAutoFit/>
          </a:bodyPr>
          <a:lstStyle/>
          <a:p>
            <a:pPr algn="ctr"/>
            <a:r>
              <a:rPr lang="en-US" altLang="zh-CN" sz="1600" b="1" dirty="0"/>
              <a:t>Get DMA info</a:t>
            </a:r>
            <a:endParaRPr lang="zh-CN" altLang="en-US" sz="1600" b="1" dirty="0"/>
          </a:p>
        </p:txBody>
      </p:sp>
      <p:sp>
        <p:nvSpPr>
          <p:cNvPr id="88" name="文本框 87">
            <a:extLst>
              <a:ext uri="{FF2B5EF4-FFF2-40B4-BE49-F238E27FC236}">
                <a16:creationId xmlns:a16="http://schemas.microsoft.com/office/drawing/2014/main" id="{5064D33C-94B8-479E-90E8-3E4A5724952B}"/>
              </a:ext>
            </a:extLst>
          </p:cNvPr>
          <p:cNvSpPr txBox="1"/>
          <p:nvPr/>
        </p:nvSpPr>
        <p:spPr>
          <a:xfrm>
            <a:off x="1594430" y="3273308"/>
            <a:ext cx="1343446" cy="584775"/>
          </a:xfrm>
          <a:prstGeom prst="rect">
            <a:avLst/>
          </a:prstGeom>
          <a:solidFill>
            <a:schemeClr val="bg1"/>
          </a:solidFill>
        </p:spPr>
        <p:txBody>
          <a:bodyPr wrap="square" rtlCol="0">
            <a:spAutoFit/>
          </a:bodyPr>
          <a:lstStyle/>
          <a:p>
            <a:pPr algn="ctr"/>
            <a:r>
              <a:rPr lang="en-US" altLang="zh-CN" sz="1600" b="1" dirty="0"/>
              <a:t>Get ACK header info</a:t>
            </a:r>
            <a:endParaRPr lang="zh-CN" altLang="en-US" sz="1600" b="1" dirty="0"/>
          </a:p>
        </p:txBody>
      </p:sp>
      <p:sp>
        <p:nvSpPr>
          <p:cNvPr id="91" name="矩形 90">
            <a:extLst>
              <a:ext uri="{FF2B5EF4-FFF2-40B4-BE49-F238E27FC236}">
                <a16:creationId xmlns:a16="http://schemas.microsoft.com/office/drawing/2014/main" id="{EB004E21-C63B-4830-9E2C-5637F9BA9D92}"/>
              </a:ext>
            </a:extLst>
          </p:cNvPr>
          <p:cNvSpPr/>
          <p:nvPr/>
        </p:nvSpPr>
        <p:spPr>
          <a:xfrm>
            <a:off x="2269753" y="4963285"/>
            <a:ext cx="232305" cy="201674"/>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文本框 91">
            <a:extLst>
              <a:ext uri="{FF2B5EF4-FFF2-40B4-BE49-F238E27FC236}">
                <a16:creationId xmlns:a16="http://schemas.microsoft.com/office/drawing/2014/main" id="{FCE0E2F4-1078-4AEA-A6ED-7E2F0AA8FCDD}"/>
              </a:ext>
            </a:extLst>
          </p:cNvPr>
          <p:cNvSpPr txBox="1"/>
          <p:nvPr/>
        </p:nvSpPr>
        <p:spPr>
          <a:xfrm>
            <a:off x="2099004" y="5151208"/>
            <a:ext cx="849243" cy="369332"/>
          </a:xfrm>
          <a:prstGeom prst="rect">
            <a:avLst/>
          </a:prstGeom>
          <a:noFill/>
        </p:spPr>
        <p:txBody>
          <a:bodyPr wrap="square" rtlCol="0">
            <a:spAutoFit/>
          </a:bodyPr>
          <a:lstStyle/>
          <a:p>
            <a:r>
              <a:rPr lang="en-US" altLang="zh-CN" dirty="0"/>
              <a:t>ACK</a:t>
            </a:r>
            <a:endParaRPr lang="zh-CN" altLang="en-US" dirty="0"/>
          </a:p>
        </p:txBody>
      </p:sp>
      <p:sp>
        <p:nvSpPr>
          <p:cNvPr id="93" name="文本框 92">
            <a:extLst>
              <a:ext uri="{FF2B5EF4-FFF2-40B4-BE49-F238E27FC236}">
                <a16:creationId xmlns:a16="http://schemas.microsoft.com/office/drawing/2014/main" id="{45C80263-FAF1-4562-8A4A-49C4B99C97B0}"/>
              </a:ext>
            </a:extLst>
          </p:cNvPr>
          <p:cNvSpPr txBox="1"/>
          <p:nvPr/>
        </p:nvSpPr>
        <p:spPr>
          <a:xfrm>
            <a:off x="6477535" y="3055082"/>
            <a:ext cx="833516" cy="646331"/>
          </a:xfrm>
          <a:prstGeom prst="rect">
            <a:avLst/>
          </a:prstGeom>
          <a:noFill/>
        </p:spPr>
        <p:txBody>
          <a:bodyPr wrap="square" rtlCol="0">
            <a:spAutoFit/>
          </a:bodyPr>
          <a:lstStyle/>
          <a:p>
            <a:pPr algn="ctr"/>
            <a:r>
              <a:rPr lang="en-US" altLang="zh-CN" dirty="0"/>
              <a:t>Data packet</a:t>
            </a:r>
            <a:endParaRPr lang="zh-CN" altLang="en-US" dirty="0"/>
          </a:p>
        </p:txBody>
      </p:sp>
      <p:sp>
        <p:nvSpPr>
          <p:cNvPr id="94" name="矩形 93">
            <a:extLst>
              <a:ext uri="{FF2B5EF4-FFF2-40B4-BE49-F238E27FC236}">
                <a16:creationId xmlns:a16="http://schemas.microsoft.com/office/drawing/2014/main" id="{9698F637-910D-40A7-9D80-9BF122F6FA0A}"/>
              </a:ext>
            </a:extLst>
          </p:cNvPr>
          <p:cNvSpPr/>
          <p:nvPr/>
        </p:nvSpPr>
        <p:spPr>
          <a:xfrm>
            <a:off x="9158367" y="5597566"/>
            <a:ext cx="145060" cy="152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95" name="组合 94">
            <a:extLst>
              <a:ext uri="{FF2B5EF4-FFF2-40B4-BE49-F238E27FC236}">
                <a16:creationId xmlns:a16="http://schemas.microsoft.com/office/drawing/2014/main" id="{A65084AC-81BB-4FAB-8F62-A3E8A0DD1218}"/>
              </a:ext>
            </a:extLst>
          </p:cNvPr>
          <p:cNvGrpSpPr/>
          <p:nvPr/>
        </p:nvGrpSpPr>
        <p:grpSpPr>
          <a:xfrm>
            <a:off x="6176397" y="4540768"/>
            <a:ext cx="204278" cy="152758"/>
            <a:chOff x="3532849" y="3176747"/>
            <a:chExt cx="204278" cy="152758"/>
          </a:xfrm>
        </p:grpSpPr>
        <p:sp>
          <p:nvSpPr>
            <p:cNvPr id="96" name="矩形 95">
              <a:extLst>
                <a:ext uri="{FF2B5EF4-FFF2-40B4-BE49-F238E27FC236}">
                  <a16:creationId xmlns:a16="http://schemas.microsoft.com/office/drawing/2014/main" id="{2D01C1F3-2F2C-4502-8953-2F6DE6040EB2}"/>
                </a:ext>
              </a:extLst>
            </p:cNvPr>
            <p:cNvSpPr/>
            <p:nvPr/>
          </p:nvSpPr>
          <p:spPr>
            <a:xfrm>
              <a:off x="3592067" y="3177105"/>
              <a:ext cx="145060" cy="152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97" name="矩形 96">
              <a:extLst>
                <a:ext uri="{FF2B5EF4-FFF2-40B4-BE49-F238E27FC236}">
                  <a16:creationId xmlns:a16="http://schemas.microsoft.com/office/drawing/2014/main" id="{9CB5322F-6E4F-4A78-AD62-353EF60EF922}"/>
                </a:ext>
              </a:extLst>
            </p:cNvPr>
            <p:cNvSpPr/>
            <p:nvPr/>
          </p:nvSpPr>
          <p:spPr>
            <a:xfrm>
              <a:off x="3532849" y="3176747"/>
              <a:ext cx="62017" cy="1524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98" name="文本框 97">
            <a:extLst>
              <a:ext uri="{FF2B5EF4-FFF2-40B4-BE49-F238E27FC236}">
                <a16:creationId xmlns:a16="http://schemas.microsoft.com/office/drawing/2014/main" id="{0AD57E13-D144-43C9-A35D-72F8E648EB88}"/>
              </a:ext>
            </a:extLst>
          </p:cNvPr>
          <p:cNvSpPr txBox="1"/>
          <p:nvPr/>
        </p:nvSpPr>
        <p:spPr>
          <a:xfrm>
            <a:off x="5940206" y="4646789"/>
            <a:ext cx="849243" cy="338554"/>
          </a:xfrm>
          <a:prstGeom prst="rect">
            <a:avLst/>
          </a:prstGeom>
          <a:noFill/>
        </p:spPr>
        <p:txBody>
          <a:bodyPr wrap="square" rtlCol="0">
            <a:spAutoFit/>
          </a:bodyPr>
          <a:lstStyle/>
          <a:p>
            <a:r>
              <a:rPr lang="en-US" altLang="zh-CN" sz="1600" dirty="0"/>
              <a:t>CQEP</a:t>
            </a:r>
            <a:endParaRPr lang="zh-CN" altLang="en-US" sz="1600" dirty="0"/>
          </a:p>
        </p:txBody>
      </p:sp>
      <p:sp>
        <p:nvSpPr>
          <p:cNvPr id="100" name="矩形 99">
            <a:extLst>
              <a:ext uri="{FF2B5EF4-FFF2-40B4-BE49-F238E27FC236}">
                <a16:creationId xmlns:a16="http://schemas.microsoft.com/office/drawing/2014/main" id="{DE9DDD71-78A0-46DD-A3B8-FF26C93C6B5B}"/>
              </a:ext>
            </a:extLst>
          </p:cNvPr>
          <p:cNvSpPr/>
          <p:nvPr/>
        </p:nvSpPr>
        <p:spPr>
          <a:xfrm>
            <a:off x="1890275" y="4940823"/>
            <a:ext cx="145060" cy="152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1" name="矩形 100">
            <a:extLst>
              <a:ext uri="{FF2B5EF4-FFF2-40B4-BE49-F238E27FC236}">
                <a16:creationId xmlns:a16="http://schemas.microsoft.com/office/drawing/2014/main" id="{B049224E-DCC6-4864-98D6-1F613FD0E98B}"/>
              </a:ext>
            </a:extLst>
          </p:cNvPr>
          <p:cNvSpPr/>
          <p:nvPr/>
        </p:nvSpPr>
        <p:spPr>
          <a:xfrm>
            <a:off x="9158319" y="5596162"/>
            <a:ext cx="145060" cy="152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Tree>
    <p:extLst>
      <p:ext uri="{BB962C8B-B14F-4D97-AF65-F5344CB8AC3E}">
        <p14:creationId xmlns:p14="http://schemas.microsoft.com/office/powerpoint/2010/main" val="32691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additive="base">
                                        <p:cTn id="20" dur="500" fill="hold"/>
                                        <p:tgtEl>
                                          <p:spTgt spid="59"/>
                                        </p:tgtEl>
                                        <p:attrNameLst>
                                          <p:attrName>ppt_x</p:attrName>
                                        </p:attrNameLst>
                                      </p:cBhvr>
                                      <p:tavLst>
                                        <p:tav tm="0">
                                          <p:val>
                                            <p:strVal val="#ppt_x"/>
                                          </p:val>
                                        </p:tav>
                                        <p:tav tm="100000">
                                          <p:val>
                                            <p:strVal val="#ppt_x"/>
                                          </p:val>
                                        </p:tav>
                                      </p:tavLst>
                                    </p:anim>
                                    <p:anim calcmode="lin" valueType="num">
                                      <p:cBhvr additive="base">
                                        <p:cTn id="21"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1" nodeType="clickEffect">
                                  <p:stCondLst>
                                    <p:cond delay="0"/>
                                  </p:stCondLst>
                                  <p:childTnLst>
                                    <p:animMotion origin="layout" path="M -3.33333E-6 1.48148E-6 L 0.08477 -0.02014 " pathEditMode="relative" rAng="0" ptsTypes="AA">
                                      <p:cBhvr>
                                        <p:cTn id="25" dur="2000" fill="hold"/>
                                        <p:tgtEl>
                                          <p:spTgt spid="59"/>
                                        </p:tgtEl>
                                        <p:attrNameLst>
                                          <p:attrName>ppt_x</p:attrName>
                                          <p:attrName>ppt_y</p:attrName>
                                        </p:attrNameLst>
                                      </p:cBhvr>
                                      <p:rCtr x="4232" y="-1019"/>
                                    </p:animMotion>
                                  </p:childTnLst>
                                </p:cTn>
                              </p:par>
                              <p:par>
                                <p:cTn id="26" presetID="1"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par>
                                <p:cTn id="36" presetID="1" presetClass="exit" presetSubtype="0" fill="hold" grpId="2" nodeType="withEffect">
                                  <p:stCondLst>
                                    <p:cond delay="0"/>
                                  </p:stCondLst>
                                  <p:childTnLst>
                                    <p:set>
                                      <p:cBhvr>
                                        <p:cTn id="37" dur="1" fill="hold">
                                          <p:stCondLst>
                                            <p:cond delay="0"/>
                                          </p:stCondLst>
                                        </p:cTn>
                                        <p:tgtEl>
                                          <p:spTgt spid="5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29167E-6 2.96296E-6 L 0.33373 0.02361 " pathEditMode="relative" rAng="0" ptsTypes="AA">
                                      <p:cBhvr>
                                        <p:cTn id="41" dur="2000" fill="hold"/>
                                        <p:tgtEl>
                                          <p:spTgt spid="63"/>
                                        </p:tgtEl>
                                        <p:attrNameLst>
                                          <p:attrName>ppt_x</p:attrName>
                                          <p:attrName>ppt_y</p:attrName>
                                        </p:attrNameLst>
                                      </p:cBhvr>
                                      <p:rCtr x="16680" y="1181"/>
                                    </p:animMotion>
                                  </p:childTnLst>
                                </p:cTn>
                              </p:par>
                              <p:par>
                                <p:cTn id="42" presetID="1" presetClass="exit" presetSubtype="0" fill="hold" grpId="1" nodeType="withEffect">
                                  <p:stCondLst>
                                    <p:cond delay="0"/>
                                  </p:stCondLst>
                                  <p:childTnLst>
                                    <p:set>
                                      <p:cBhvr>
                                        <p:cTn id="43" dur="1" fill="hold">
                                          <p:stCondLst>
                                            <p:cond delay="0"/>
                                          </p:stCondLst>
                                        </p:cTn>
                                        <p:tgtEl>
                                          <p:spTgt spid="6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500"/>
                                        <p:tgtEl>
                                          <p:spTgt spid="64"/>
                                        </p:tgtEl>
                                      </p:cBhvr>
                                    </p:animEffect>
                                  </p:childTnLst>
                                </p:cTn>
                              </p:par>
                              <p:par>
                                <p:cTn id="49" presetID="1" presetClass="exit" presetSubtype="0" fill="hold" nodeType="withEffect">
                                  <p:stCondLst>
                                    <p:cond delay="0"/>
                                  </p:stCondLst>
                                  <p:childTnLst>
                                    <p:set>
                                      <p:cBhvr>
                                        <p:cTn id="50" dur="1" fill="hold">
                                          <p:stCondLst>
                                            <p:cond delay="0"/>
                                          </p:stCondLst>
                                        </p:cTn>
                                        <p:tgtEl>
                                          <p:spTgt spid="6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1" nodeType="clickEffect">
                                  <p:stCondLst>
                                    <p:cond delay="0"/>
                                  </p:stCondLst>
                                  <p:childTnLst>
                                    <p:animMotion origin="layout" path="M 2.08333E-6 3.33333E-6 L 0.23528 0.07662 " pathEditMode="relative" rAng="0" ptsTypes="AA">
                                      <p:cBhvr>
                                        <p:cTn id="54" dur="2000" fill="hold"/>
                                        <p:tgtEl>
                                          <p:spTgt spid="64"/>
                                        </p:tgtEl>
                                        <p:attrNameLst>
                                          <p:attrName>ppt_x</p:attrName>
                                          <p:attrName>ppt_y</p:attrName>
                                        </p:attrNameLst>
                                      </p:cBhvr>
                                      <p:rCtr x="11758" y="3819"/>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3"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anim calcmode="lin" valueType="num">
                                      <p:cBhvr additive="base">
                                        <p:cTn id="64" dur="500" fill="hold"/>
                                        <p:tgtEl>
                                          <p:spTgt spid="68"/>
                                        </p:tgtEl>
                                        <p:attrNameLst>
                                          <p:attrName>ppt_x</p:attrName>
                                        </p:attrNameLst>
                                      </p:cBhvr>
                                      <p:tavLst>
                                        <p:tav tm="0">
                                          <p:val>
                                            <p:strVal val="1+#ppt_w/2"/>
                                          </p:val>
                                        </p:tav>
                                        <p:tav tm="100000">
                                          <p:val>
                                            <p:strVal val="#ppt_x"/>
                                          </p:val>
                                        </p:tav>
                                      </p:tavLst>
                                    </p:anim>
                                    <p:anim calcmode="lin" valueType="num">
                                      <p:cBhvr additive="base">
                                        <p:cTn id="65" dur="500" fill="hold"/>
                                        <p:tgtEl>
                                          <p:spTgt spid="68"/>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2" fill="hold" grpId="0" nodeType="clickEffect">
                                  <p:stCondLst>
                                    <p:cond delay="0"/>
                                  </p:stCondLst>
                                  <p:childTnLst>
                                    <p:set>
                                      <p:cBhvr>
                                        <p:cTn id="69" dur="1" fill="hold">
                                          <p:stCondLst>
                                            <p:cond delay="0"/>
                                          </p:stCondLst>
                                        </p:cTn>
                                        <p:tgtEl>
                                          <p:spTgt spid="69"/>
                                        </p:tgtEl>
                                        <p:attrNameLst>
                                          <p:attrName>style.visibility</p:attrName>
                                        </p:attrNameLst>
                                      </p:cBhvr>
                                      <p:to>
                                        <p:strVal val="visible"/>
                                      </p:to>
                                    </p:set>
                                    <p:anim calcmode="lin" valueType="num">
                                      <p:cBhvr additive="base">
                                        <p:cTn id="70" dur="500" fill="hold"/>
                                        <p:tgtEl>
                                          <p:spTgt spid="69"/>
                                        </p:tgtEl>
                                        <p:attrNameLst>
                                          <p:attrName>ppt_x</p:attrName>
                                        </p:attrNameLst>
                                      </p:cBhvr>
                                      <p:tavLst>
                                        <p:tav tm="0">
                                          <p:val>
                                            <p:strVal val="1+#ppt_w/2"/>
                                          </p:val>
                                        </p:tav>
                                        <p:tav tm="100000">
                                          <p:val>
                                            <p:strVal val="#ppt_x"/>
                                          </p:val>
                                        </p:tav>
                                      </p:tavLst>
                                    </p:anim>
                                    <p:anim calcmode="lin" valueType="num">
                                      <p:cBhvr additive="base">
                                        <p:cTn id="71" dur="500" fill="hold"/>
                                        <p:tgtEl>
                                          <p:spTgt spid="69"/>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93"/>
                                        </p:tgtEl>
                                        <p:attrNameLst>
                                          <p:attrName>style.visibility</p:attrName>
                                        </p:attrNameLst>
                                      </p:cBhvr>
                                      <p:to>
                                        <p:strVal val="visible"/>
                                      </p:to>
                                    </p:set>
                                    <p:anim calcmode="lin" valueType="num">
                                      <p:cBhvr additive="base">
                                        <p:cTn id="74" dur="500" fill="hold"/>
                                        <p:tgtEl>
                                          <p:spTgt spid="93"/>
                                        </p:tgtEl>
                                        <p:attrNameLst>
                                          <p:attrName>ppt_x</p:attrName>
                                        </p:attrNameLst>
                                      </p:cBhvr>
                                      <p:tavLst>
                                        <p:tav tm="0">
                                          <p:val>
                                            <p:strVal val="1+#ppt_w/2"/>
                                          </p:val>
                                        </p:tav>
                                        <p:tav tm="100000">
                                          <p:val>
                                            <p:strVal val="#ppt_x"/>
                                          </p:val>
                                        </p:tav>
                                      </p:tavLst>
                                    </p:anim>
                                    <p:anim calcmode="lin" valueType="num">
                                      <p:cBhvr additive="base">
                                        <p:cTn id="75"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500"/>
                                        <p:tgtEl>
                                          <p:spTgt spid="7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wipe(down)">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75"/>
                                        </p:tgtEl>
                                        <p:attrNameLst>
                                          <p:attrName>style.visibility</p:attrName>
                                        </p:attrNameLst>
                                      </p:cBhvr>
                                      <p:to>
                                        <p:strVal val="visible"/>
                                      </p:to>
                                    </p:set>
                                    <p:animEffect transition="in" filter="wipe(down)">
                                      <p:cBhvr>
                                        <p:cTn id="90" dur="500"/>
                                        <p:tgtEl>
                                          <p:spTgt spid="75"/>
                                        </p:tgtEl>
                                      </p:cBhvr>
                                    </p:animEffect>
                                  </p:childTnLst>
                                </p:cTn>
                              </p:par>
                              <p:par>
                                <p:cTn id="91" presetID="1" presetClass="exit" presetSubtype="0" fill="hold" nodeType="withEffect">
                                  <p:stCondLst>
                                    <p:cond delay="0"/>
                                  </p:stCondLst>
                                  <p:childTnLst>
                                    <p:set>
                                      <p:cBhvr>
                                        <p:cTn id="92" dur="1" fill="hold">
                                          <p:stCondLst>
                                            <p:cond delay="0"/>
                                          </p:stCondLst>
                                        </p:cTn>
                                        <p:tgtEl>
                                          <p:spTgt spid="7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80"/>
                                        </p:tgtEl>
                                        <p:attrNameLst>
                                          <p:attrName>style.visibility</p:attrName>
                                        </p:attrNameLst>
                                      </p:cBhvr>
                                      <p:to>
                                        <p:strVal val="visible"/>
                                      </p:to>
                                    </p:set>
                                  </p:childTnLst>
                                </p:cTn>
                              </p:par>
                              <p:par>
                                <p:cTn id="97" presetID="1" presetClass="exit" presetSubtype="0" fill="hold" nodeType="withEffect">
                                  <p:stCondLst>
                                    <p:cond delay="0"/>
                                  </p:stCondLst>
                                  <p:childTnLst>
                                    <p:set>
                                      <p:cBhvr>
                                        <p:cTn id="98" dur="1" fill="hold">
                                          <p:stCondLst>
                                            <p:cond delay="0"/>
                                          </p:stCondLst>
                                        </p:cTn>
                                        <p:tgtEl>
                                          <p:spTgt spid="7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69"/>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7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nodeType="clickEffect">
                                  <p:stCondLst>
                                    <p:cond delay="0"/>
                                  </p:stCondLst>
                                  <p:childTnLst>
                                    <p:animMotion origin="layout" path="M 3.75E-6 -3.7037E-6 L -0.37357 0.03774 " pathEditMode="relative" rAng="0" ptsTypes="AA">
                                      <p:cBhvr>
                                        <p:cTn id="106" dur="2000" fill="hold"/>
                                        <p:tgtEl>
                                          <p:spTgt spid="80"/>
                                        </p:tgtEl>
                                        <p:attrNameLst>
                                          <p:attrName>ppt_x</p:attrName>
                                          <p:attrName>ppt_y</p:attrName>
                                        </p:attrNameLst>
                                      </p:cBhvr>
                                      <p:rCtr x="-18685" y="1875"/>
                                    </p:animMotion>
                                  </p:childTnLst>
                                </p:cTn>
                              </p:par>
                              <p:par>
                                <p:cTn id="107" presetID="1" presetClass="exit" presetSubtype="0" fill="hold" grpId="1" nodeType="withEffect">
                                  <p:stCondLst>
                                    <p:cond delay="0"/>
                                  </p:stCondLst>
                                  <p:childTnLst>
                                    <p:set>
                                      <p:cBhvr>
                                        <p:cTn id="108" dur="1" fill="hold">
                                          <p:stCondLst>
                                            <p:cond delay="0"/>
                                          </p:stCondLst>
                                        </p:cTn>
                                        <p:tgtEl>
                                          <p:spTgt spid="93"/>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8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8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fade">
                                      <p:cBhvr>
                                        <p:cTn id="121" dur="500"/>
                                        <p:tgtEl>
                                          <p:spTgt spid="87"/>
                                        </p:tgtEl>
                                      </p:cBhvr>
                                    </p:animEffect>
                                  </p:childTnLst>
                                </p:cTn>
                              </p:par>
                              <p:par>
                                <p:cTn id="122" presetID="0" presetClass="path" presetSubtype="0" accel="50000" decel="50000" fill="hold" grpId="1" nodeType="withEffect">
                                  <p:stCondLst>
                                    <p:cond delay="0"/>
                                  </p:stCondLst>
                                  <p:childTnLst>
                                    <p:animMotion origin="layout" path="M 0.00338 0.00046 L 0.00338 0.00046 C 0.00117 0.0037 -0.00117 0.00648 -0.003 0.01018 C -0.01237 0.02847 0.00065 0.00671 -0.00573 0.0213 C -0.00755 0.02546 -0.01133 0.03264 -0.01471 0.03426 C -0.01745 0.03518 -0.02018 0.03518 -0.02292 0.03588 C -0.03464 0.04282 -0.0263 0.03843 -0.05456 0.03426 C -0.05547 0.03403 -0.05638 0.03287 -0.05729 0.03264 C -0.05964 0.03171 -0.06211 0.03148 -0.06445 0.03102 C -0.07279 0.02616 -0.05977 0.03356 -0.07175 0.02778 C -0.07357 0.02685 -0.07721 0.02454 -0.07721 0.02454 C -0.08229 0.01528 -0.07721 0.02245 -0.08711 0.01806 C -0.09206 0.01597 -0.08958 0.01458 -0.09349 0.01018 C -0.09427 0.00903 -0.09531 0.00903 -0.09623 0.00856 C -0.09675 0.00625 -0.09727 0.00417 -0.09792 0.00208 C -0.09857 0.00046 -0.09935 -0.00116 -0.09974 -0.00278 C -0.10026 -0.0044 -0.10052 -0.00602 -0.10065 -0.00764 C -0.10104 -0.01019 -0.10078 -0.01319 -0.10156 -0.01574 C -0.10208 -0.01736 -0.10339 -0.01782 -0.1043 -0.01875 C -0.10586 -0.02292 -0.1069 -0.02523 -0.10794 -0.03009 C -0.10899 -0.03495 -0.10977 -0.03982 -0.11068 -0.04468 C -0.11107 -0.04722 -0.11172 -0.05301 -0.1125 -0.05579 C -0.11289 -0.05764 -0.11367 -0.05903 -0.11419 -0.06065 C -0.11393 -0.09815 -0.11393 -0.13565 -0.11341 -0.17315 C -0.11328 -0.17477 -0.1125 -0.17616 -0.1125 -0.17801 C -0.1125 -0.18912 -0.11341 -0.21157 -0.11341 -0.21157 " pathEditMode="relative" ptsTypes="AAAAAAAAAAAAAAAAAAAAAAAAAA">
                                      <p:cBhvr>
                                        <p:cTn id="123" dur="2000" fill="hold"/>
                                        <p:tgtEl>
                                          <p:spTgt spid="85"/>
                                        </p:tgtEl>
                                        <p:attrNameLst>
                                          <p:attrName>ppt_x</p:attrName>
                                          <p:attrName>ppt_y</p:attrName>
                                        </p:attrNameLst>
                                      </p:cBhvr>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500"/>
                                        <p:tgtEl>
                                          <p:spTgt spid="88"/>
                                        </p:tgtEl>
                                      </p:cBhvr>
                                    </p:animEffect>
                                  </p:childTnLst>
                                </p:cTn>
                              </p:par>
                              <p:par>
                                <p:cTn id="129" presetID="1" presetClass="exit" presetSubtype="0" fill="hold" grpId="1" nodeType="withEffect">
                                  <p:stCondLst>
                                    <p:cond delay="0"/>
                                  </p:stCondLst>
                                  <p:childTnLst>
                                    <p:set>
                                      <p:cBhvr>
                                        <p:cTn id="130" dur="1" fill="hold">
                                          <p:stCondLst>
                                            <p:cond delay="0"/>
                                          </p:stCondLst>
                                        </p:cTn>
                                        <p:tgtEl>
                                          <p:spTgt spid="87"/>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91"/>
                                        </p:tgtEl>
                                        <p:attrNameLst>
                                          <p:attrName>style.visibility</p:attrName>
                                        </p:attrNameLst>
                                      </p:cBhvr>
                                      <p:to>
                                        <p:strVal val="visible"/>
                                      </p:to>
                                    </p:set>
                                    <p:animEffect transition="in" filter="fade">
                                      <p:cBhvr>
                                        <p:cTn id="135" dur="500"/>
                                        <p:tgtEl>
                                          <p:spTgt spid="9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92"/>
                                        </p:tgtEl>
                                        <p:attrNameLst>
                                          <p:attrName>style.visibility</p:attrName>
                                        </p:attrNameLst>
                                      </p:cBhvr>
                                      <p:to>
                                        <p:strVal val="visible"/>
                                      </p:to>
                                    </p:set>
                                    <p:animEffect transition="in" filter="fade">
                                      <p:cBhvr>
                                        <p:cTn id="138" dur="500"/>
                                        <p:tgtEl>
                                          <p:spTgt spid="92"/>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1" nodeType="clickEffect">
                                  <p:stCondLst>
                                    <p:cond delay="0"/>
                                  </p:stCondLst>
                                  <p:childTnLst>
                                    <p:animMotion origin="layout" path="M -3.125E-6 4.07407E-6 L 0.32174 -0.06551 " pathEditMode="relative" rAng="0" ptsTypes="AA">
                                      <p:cBhvr>
                                        <p:cTn id="142" dur="2000" fill="hold"/>
                                        <p:tgtEl>
                                          <p:spTgt spid="91"/>
                                        </p:tgtEl>
                                        <p:attrNameLst>
                                          <p:attrName>ppt_x</p:attrName>
                                          <p:attrName>ppt_y</p:attrName>
                                        </p:attrNameLst>
                                      </p:cBhvr>
                                      <p:rCtr x="15964" y="-1019"/>
                                    </p:animMotion>
                                  </p:childTnLst>
                                </p:cTn>
                              </p:par>
                              <p:par>
                                <p:cTn id="143" presetID="1" presetClass="exit" presetSubtype="0" fill="hold" grpId="1" nodeType="withEffect">
                                  <p:stCondLst>
                                    <p:cond delay="0"/>
                                  </p:stCondLst>
                                  <p:childTnLst>
                                    <p:set>
                                      <p:cBhvr>
                                        <p:cTn id="144" dur="1" fill="hold">
                                          <p:stCondLst>
                                            <p:cond delay="0"/>
                                          </p:stCondLst>
                                        </p:cTn>
                                        <p:tgtEl>
                                          <p:spTgt spid="88"/>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2"/>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2" nodeType="clickEffect">
                                  <p:stCondLst>
                                    <p:cond delay="0"/>
                                  </p:stCondLst>
                                  <p:childTnLst>
                                    <p:set>
                                      <p:cBhvr>
                                        <p:cTn id="150" dur="1" fill="hold">
                                          <p:stCondLst>
                                            <p:cond delay="0"/>
                                          </p:stCondLst>
                                        </p:cTn>
                                        <p:tgtEl>
                                          <p:spTgt spid="91"/>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2" presetClass="entr" presetSubtype="1" fill="hold" grpId="0" nodeType="clickEffect">
                                  <p:stCondLst>
                                    <p:cond delay="0"/>
                                  </p:stCondLst>
                                  <p:childTnLst>
                                    <p:set>
                                      <p:cBhvr>
                                        <p:cTn id="154" dur="1" fill="hold">
                                          <p:stCondLst>
                                            <p:cond delay="0"/>
                                          </p:stCondLst>
                                        </p:cTn>
                                        <p:tgtEl>
                                          <p:spTgt spid="94"/>
                                        </p:tgtEl>
                                        <p:attrNameLst>
                                          <p:attrName>style.visibility</p:attrName>
                                        </p:attrNameLst>
                                      </p:cBhvr>
                                      <p:to>
                                        <p:strVal val="visible"/>
                                      </p:to>
                                    </p:set>
                                    <p:anim calcmode="lin" valueType="num">
                                      <p:cBhvr additive="base">
                                        <p:cTn id="155" dur="500" fill="hold"/>
                                        <p:tgtEl>
                                          <p:spTgt spid="94"/>
                                        </p:tgtEl>
                                        <p:attrNameLst>
                                          <p:attrName>ppt_x</p:attrName>
                                        </p:attrNameLst>
                                      </p:cBhvr>
                                      <p:tavLst>
                                        <p:tav tm="0">
                                          <p:val>
                                            <p:strVal val="#ppt_x"/>
                                          </p:val>
                                        </p:tav>
                                        <p:tav tm="100000">
                                          <p:val>
                                            <p:strVal val="#ppt_x"/>
                                          </p:val>
                                        </p:tav>
                                      </p:tavLst>
                                    </p:anim>
                                    <p:anim calcmode="lin" valueType="num">
                                      <p:cBhvr additive="base">
                                        <p:cTn id="156"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path" presetSubtype="0" accel="50000" decel="50000" fill="hold" grpId="1" nodeType="clickEffect">
                                  <p:stCondLst>
                                    <p:cond delay="0"/>
                                  </p:stCondLst>
                                  <p:childTnLst>
                                    <p:animMotion origin="layout" path="M -1.25E-6 -4.81481E-6 L -0.23959 -0.1544 " pathEditMode="relative" rAng="0" ptsTypes="AA">
                                      <p:cBhvr>
                                        <p:cTn id="160" dur="2000" fill="hold"/>
                                        <p:tgtEl>
                                          <p:spTgt spid="94"/>
                                        </p:tgtEl>
                                        <p:attrNameLst>
                                          <p:attrName>ppt_x</p:attrName>
                                          <p:attrName>ppt_y</p:attrName>
                                        </p:attrNameLst>
                                      </p:cBhvr>
                                      <p:rCtr x="-12161" y="-5995"/>
                                    </p:animMotion>
                                  </p:childTnLst>
                                </p:cTn>
                              </p:par>
                              <p:par>
                                <p:cTn id="161" presetID="1" presetClass="entr" presetSubtype="0" fill="hold" grpId="0" nodeType="withEffect">
                                  <p:stCondLst>
                                    <p:cond delay="0"/>
                                  </p:stCondLst>
                                  <p:childTnLst>
                                    <p:set>
                                      <p:cBhvr>
                                        <p:cTn id="162" dur="1" fill="hold">
                                          <p:stCondLst>
                                            <p:cond delay="0"/>
                                          </p:stCondLst>
                                        </p:cTn>
                                        <p:tgtEl>
                                          <p:spTgt spid="101"/>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95"/>
                                        </p:tgtEl>
                                        <p:attrNameLst>
                                          <p:attrName>style.visibility</p:attrName>
                                        </p:attrNameLst>
                                      </p:cBhvr>
                                      <p:to>
                                        <p:strVal val="visible"/>
                                      </p:to>
                                    </p:set>
                                    <p:animEffect transition="in" filter="fade">
                                      <p:cBhvr>
                                        <p:cTn id="167" dur="500"/>
                                        <p:tgtEl>
                                          <p:spTgt spid="95"/>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98"/>
                                        </p:tgtEl>
                                        <p:attrNameLst>
                                          <p:attrName>style.visibility</p:attrName>
                                        </p:attrNameLst>
                                      </p:cBhvr>
                                      <p:to>
                                        <p:strVal val="visible"/>
                                      </p:to>
                                    </p:set>
                                    <p:animEffect transition="in" filter="fade">
                                      <p:cBhvr>
                                        <p:cTn id="170" dur="500"/>
                                        <p:tgtEl>
                                          <p:spTgt spid="98"/>
                                        </p:tgtEl>
                                      </p:cBhvr>
                                    </p:animEffect>
                                  </p:childTnLst>
                                </p:cTn>
                              </p:par>
                            </p:childTnLst>
                          </p:cTn>
                        </p:par>
                      </p:childTnLst>
                    </p:cTn>
                  </p:par>
                  <p:par>
                    <p:cTn id="171" fill="hold">
                      <p:stCondLst>
                        <p:cond delay="indefinite"/>
                      </p:stCondLst>
                      <p:childTnLst>
                        <p:par>
                          <p:cTn id="172" fill="hold">
                            <p:stCondLst>
                              <p:cond delay="0"/>
                            </p:stCondLst>
                            <p:childTnLst>
                              <p:par>
                                <p:cTn id="173" presetID="42" presetClass="path" presetSubtype="0" accel="50000" decel="50000" fill="hold" nodeType="clickEffect">
                                  <p:stCondLst>
                                    <p:cond delay="0"/>
                                  </p:stCondLst>
                                  <p:childTnLst>
                                    <p:animMotion origin="layout" path="M -3.95833E-6 1.85185E-6 L -0.35494 0.05486 " pathEditMode="relative" rAng="0" ptsTypes="AA">
                                      <p:cBhvr>
                                        <p:cTn id="174" dur="2000" fill="hold"/>
                                        <p:tgtEl>
                                          <p:spTgt spid="95"/>
                                        </p:tgtEl>
                                        <p:attrNameLst>
                                          <p:attrName>ppt_x</p:attrName>
                                          <p:attrName>ppt_y</p:attrName>
                                        </p:attrNameLst>
                                      </p:cBhvr>
                                      <p:rCtr x="-17747" y="2731"/>
                                    </p:animMotion>
                                  </p:childTnLst>
                                </p:cTn>
                              </p:par>
                              <p:par>
                                <p:cTn id="175" presetID="1" presetClass="exit" presetSubtype="0" fill="hold" grpId="1" nodeType="withEffect">
                                  <p:stCondLst>
                                    <p:cond delay="0"/>
                                  </p:stCondLst>
                                  <p:childTnLst>
                                    <p:set>
                                      <p:cBhvr>
                                        <p:cTn id="176" dur="1" fill="hold">
                                          <p:stCondLst>
                                            <p:cond delay="0"/>
                                          </p:stCondLst>
                                        </p:cTn>
                                        <p:tgtEl>
                                          <p:spTgt spid="98"/>
                                        </p:tgtEl>
                                        <p:attrNameLst>
                                          <p:attrName>style.visibility</p:attrName>
                                        </p:attrNameLst>
                                      </p:cBhvr>
                                      <p:to>
                                        <p:strVal val="hidden"/>
                                      </p:to>
                                    </p:set>
                                  </p:childTnLst>
                                </p:cTn>
                              </p:par>
                              <p:par>
                                <p:cTn id="177" presetID="1" presetClass="exit" presetSubtype="0" fill="hold" grpId="2" nodeType="withEffect">
                                  <p:stCondLst>
                                    <p:cond delay="0"/>
                                  </p:stCondLst>
                                  <p:childTnLst>
                                    <p:set>
                                      <p:cBhvr>
                                        <p:cTn id="178" dur="1" fill="hold">
                                          <p:stCondLst>
                                            <p:cond delay="0"/>
                                          </p:stCondLst>
                                        </p:cTn>
                                        <p:tgtEl>
                                          <p:spTgt spid="94"/>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00"/>
                                        </p:tgtEl>
                                        <p:attrNameLst>
                                          <p:attrName>style.visibility</p:attrName>
                                        </p:attrNameLst>
                                      </p:cBhvr>
                                      <p:to>
                                        <p:strVal val="visible"/>
                                      </p:to>
                                    </p:set>
                                  </p:childTnLst>
                                </p:cTn>
                              </p:par>
                              <p:par>
                                <p:cTn id="183" presetID="1" presetClass="exit" presetSubtype="0" fill="hold" nodeType="withEffect">
                                  <p:stCondLst>
                                    <p:cond delay="0"/>
                                  </p:stCondLst>
                                  <p:childTnLst>
                                    <p:set>
                                      <p:cBhvr>
                                        <p:cTn id="184" dur="1" fill="hold">
                                          <p:stCondLst>
                                            <p:cond delay="0"/>
                                          </p:stCondLst>
                                        </p:cTn>
                                        <p:tgtEl>
                                          <p:spTgt spid="95"/>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42" presetClass="path" presetSubtype="0" accel="50000" decel="50000" fill="hold" grpId="1" nodeType="clickEffect">
                                  <p:stCondLst>
                                    <p:cond delay="0"/>
                                  </p:stCondLst>
                                  <p:childTnLst>
                                    <p:animMotion origin="layout" path="M 2.5E-6 -1.48148E-6 L -0.05912 0.04931 " pathEditMode="relative" rAng="0" ptsTypes="AA">
                                      <p:cBhvr>
                                        <p:cTn id="188" dur="2000" fill="hold"/>
                                        <p:tgtEl>
                                          <p:spTgt spid="100"/>
                                        </p:tgtEl>
                                        <p:attrNameLst>
                                          <p:attrName>ppt_x</p:attrName>
                                          <p:attrName>ppt_y</p:attrName>
                                        </p:attrNameLst>
                                      </p:cBhvr>
                                      <p:rCtr x="-2956" y="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animBg="1"/>
      <p:bldP spid="59" grpId="1" animBg="1"/>
      <p:bldP spid="59" grpId="2" animBg="1"/>
      <p:bldP spid="64" grpId="0" animBg="1"/>
      <p:bldP spid="64" grpId="1" animBg="1"/>
      <p:bldP spid="65" grpId="0" animBg="1"/>
      <p:bldP spid="66" grpId="0"/>
      <p:bldP spid="66" grpId="1"/>
      <p:bldP spid="68" grpId="0" animBg="1"/>
      <p:bldP spid="69" grpId="0" animBg="1"/>
      <p:bldP spid="69" grpId="1" animBg="1"/>
      <p:bldP spid="70" grpId="0" animBg="1"/>
      <p:bldP spid="70" grpId="1" animBg="1"/>
      <p:bldP spid="73" grpId="0"/>
      <p:bldP spid="85" grpId="0" animBg="1"/>
      <p:bldP spid="85" grpId="1" animBg="1"/>
      <p:bldP spid="86" grpId="0" animBg="1"/>
      <p:bldP spid="87" grpId="0" animBg="1"/>
      <p:bldP spid="87" grpId="1" animBg="1"/>
      <p:bldP spid="88" grpId="0" animBg="1"/>
      <p:bldP spid="88" grpId="1" animBg="1"/>
      <p:bldP spid="91" grpId="0" animBg="1"/>
      <p:bldP spid="91" grpId="1" animBg="1"/>
      <p:bldP spid="91" grpId="2" animBg="1"/>
      <p:bldP spid="92" grpId="0"/>
      <p:bldP spid="92" grpId="1"/>
      <p:bldP spid="93" grpId="0"/>
      <p:bldP spid="93" grpId="1"/>
      <p:bldP spid="94" grpId="0" animBg="1"/>
      <p:bldP spid="94" grpId="1" animBg="1"/>
      <p:bldP spid="94" grpId="2" animBg="1"/>
      <p:bldP spid="98" grpId="0"/>
      <p:bldP spid="98" grpId="1"/>
      <p:bldP spid="100" grpId="0" animBg="1"/>
      <p:bldP spid="100" grpId="1" animBg="1"/>
      <p:bldP spid="10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5917D8-C333-4EC4-B34A-74FD95F2A1A3}"/>
              </a:ext>
            </a:extLst>
          </p:cNvPr>
          <p:cNvSpPr>
            <a:spLocks noGrp="1"/>
          </p:cNvSpPr>
          <p:nvPr>
            <p:ph type="title"/>
          </p:nvPr>
        </p:nvSpPr>
        <p:spPr>
          <a:xfrm>
            <a:off x="846086" y="158202"/>
            <a:ext cx="11345914" cy="813980"/>
          </a:xfrm>
        </p:spPr>
        <p:txBody>
          <a:bodyPr>
            <a:normAutofit/>
          </a:bodyPr>
          <a:lstStyle/>
          <a:p>
            <a:r>
              <a:rPr lang="en-US" altLang="zh-CN" dirty="0"/>
              <a:t>Stateless NIC processing</a:t>
            </a:r>
            <a:endParaRPr lang="zh-CN" altLang="en-US" dirty="0"/>
          </a:p>
        </p:txBody>
      </p:sp>
      <p:sp>
        <p:nvSpPr>
          <p:cNvPr id="3" name="灯片编号占位符 2">
            <a:extLst>
              <a:ext uri="{FF2B5EF4-FFF2-40B4-BE49-F238E27FC236}">
                <a16:creationId xmlns:a16="http://schemas.microsoft.com/office/drawing/2014/main" id="{AA5EB6FF-8994-4354-AE16-E22581502D0F}"/>
              </a:ext>
            </a:extLst>
          </p:cNvPr>
          <p:cNvSpPr>
            <a:spLocks noGrp="1"/>
          </p:cNvSpPr>
          <p:nvPr>
            <p:ph type="sldNum" sz="quarter" idx="12"/>
          </p:nvPr>
        </p:nvSpPr>
        <p:spPr/>
        <p:txBody>
          <a:bodyPr/>
          <a:lstStyle/>
          <a:p>
            <a:fld id="{F210D295-9B15-4757-888B-4FDF115DEA16}" type="slidenum">
              <a:rPr lang="zh-CN" altLang="en-US" smtClean="0"/>
              <a:t>9</a:t>
            </a:fld>
            <a:endParaRPr lang="zh-CN" altLang="en-US"/>
          </a:p>
        </p:txBody>
      </p:sp>
      <p:sp>
        <p:nvSpPr>
          <p:cNvPr id="14" name="内容占位符 13">
            <a:extLst>
              <a:ext uri="{FF2B5EF4-FFF2-40B4-BE49-F238E27FC236}">
                <a16:creationId xmlns:a16="http://schemas.microsoft.com/office/drawing/2014/main" id="{A48615DA-4076-4FA8-B245-B2E9D12A6618}"/>
              </a:ext>
            </a:extLst>
          </p:cNvPr>
          <p:cNvSpPr>
            <a:spLocks noGrp="1"/>
          </p:cNvSpPr>
          <p:nvPr>
            <p:ph idx="1"/>
          </p:nvPr>
        </p:nvSpPr>
        <p:spPr/>
        <p:txBody>
          <a:bodyPr/>
          <a:lstStyle/>
          <a:p>
            <a:r>
              <a:rPr lang="en-US" altLang="zh-CN" dirty="0"/>
              <a:t>Example #2</a:t>
            </a:r>
          </a:p>
          <a:p>
            <a:pPr lvl="1"/>
            <a:r>
              <a:rPr lang="en-US" altLang="zh-CN" dirty="0"/>
              <a:t>Server </a:t>
            </a:r>
            <a:r>
              <a:rPr lang="en-US" altLang="zh-CN" b="1" dirty="0">
                <a:solidFill>
                  <a:srgbClr val="00B050"/>
                </a:solidFill>
              </a:rPr>
              <a:t>WRITE</a:t>
            </a:r>
            <a:endParaRPr lang="zh-CN" altLang="en-US" b="1" dirty="0">
              <a:solidFill>
                <a:srgbClr val="00B050"/>
              </a:solidFill>
            </a:endParaRPr>
          </a:p>
        </p:txBody>
      </p:sp>
      <p:grpSp>
        <p:nvGrpSpPr>
          <p:cNvPr id="5" name="组合 4">
            <a:extLst>
              <a:ext uri="{FF2B5EF4-FFF2-40B4-BE49-F238E27FC236}">
                <a16:creationId xmlns:a16="http://schemas.microsoft.com/office/drawing/2014/main" id="{37A7DA2C-F03D-432B-A534-718DF0EF7201}"/>
              </a:ext>
            </a:extLst>
          </p:cNvPr>
          <p:cNvGrpSpPr/>
          <p:nvPr/>
        </p:nvGrpSpPr>
        <p:grpSpPr>
          <a:xfrm>
            <a:off x="362102" y="2549878"/>
            <a:ext cx="2848496" cy="3935078"/>
            <a:chOff x="362102" y="2109198"/>
            <a:chExt cx="2848496" cy="3935078"/>
          </a:xfrm>
        </p:grpSpPr>
        <p:sp>
          <p:nvSpPr>
            <p:cNvPr id="6" name="矩形 5">
              <a:extLst>
                <a:ext uri="{FF2B5EF4-FFF2-40B4-BE49-F238E27FC236}">
                  <a16:creationId xmlns:a16="http://schemas.microsoft.com/office/drawing/2014/main" id="{DB7DD95B-087C-436B-9F63-4BD4A4854607}"/>
                </a:ext>
              </a:extLst>
            </p:cNvPr>
            <p:cNvSpPr/>
            <p:nvPr/>
          </p:nvSpPr>
          <p:spPr>
            <a:xfrm>
              <a:off x="1669985" y="2109198"/>
              <a:ext cx="1169810"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NIC</a:t>
              </a:r>
              <a:endParaRPr kumimoji="1" lang="zh-CN" altLang="en-US" b="1" dirty="0">
                <a:solidFill>
                  <a:schemeClr val="tx1"/>
                </a:solidFill>
              </a:endParaRPr>
            </a:p>
          </p:txBody>
        </p:sp>
        <p:sp>
          <p:nvSpPr>
            <p:cNvPr id="7" name="矩形 6">
              <a:extLst>
                <a:ext uri="{FF2B5EF4-FFF2-40B4-BE49-F238E27FC236}">
                  <a16:creationId xmlns:a16="http://schemas.microsoft.com/office/drawing/2014/main" id="{40809ABF-08FA-4949-8221-F03D3E2F5EAD}"/>
                </a:ext>
              </a:extLst>
            </p:cNvPr>
            <p:cNvSpPr/>
            <p:nvPr/>
          </p:nvSpPr>
          <p:spPr>
            <a:xfrm>
              <a:off x="362102" y="2109198"/>
              <a:ext cx="1173000"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Host</a:t>
              </a:r>
              <a:endParaRPr kumimoji="1" lang="zh-CN" altLang="en-US" b="1" dirty="0">
                <a:solidFill>
                  <a:schemeClr val="tx1"/>
                </a:solidFill>
              </a:endParaRPr>
            </a:p>
          </p:txBody>
        </p:sp>
        <p:sp>
          <p:nvSpPr>
            <p:cNvPr id="8" name="文本框 7">
              <a:extLst>
                <a:ext uri="{FF2B5EF4-FFF2-40B4-BE49-F238E27FC236}">
                  <a16:creationId xmlns:a16="http://schemas.microsoft.com/office/drawing/2014/main" id="{75729161-5D8A-45A6-87CB-7A244C98E054}"/>
                </a:ext>
              </a:extLst>
            </p:cNvPr>
            <p:cNvSpPr txBox="1"/>
            <p:nvPr/>
          </p:nvSpPr>
          <p:spPr>
            <a:xfrm>
              <a:off x="725923" y="5674944"/>
              <a:ext cx="2484675" cy="369332"/>
            </a:xfrm>
            <a:prstGeom prst="rect">
              <a:avLst/>
            </a:prstGeom>
            <a:noFill/>
          </p:spPr>
          <p:txBody>
            <a:bodyPr wrap="square" rtlCol="0">
              <a:spAutoFit/>
            </a:bodyPr>
            <a:lstStyle/>
            <a:p>
              <a:r>
                <a:rPr kumimoji="1" lang="en-US" altLang="zh-CN" dirty="0"/>
                <a:t>Stateless (Server) side</a:t>
              </a:r>
              <a:endParaRPr kumimoji="1" lang="zh-CN" altLang="en-US" dirty="0"/>
            </a:p>
          </p:txBody>
        </p:sp>
      </p:grpSp>
      <p:grpSp>
        <p:nvGrpSpPr>
          <p:cNvPr id="9" name="组合 8">
            <a:extLst>
              <a:ext uri="{FF2B5EF4-FFF2-40B4-BE49-F238E27FC236}">
                <a16:creationId xmlns:a16="http://schemas.microsoft.com/office/drawing/2014/main" id="{F8FC07E9-D63A-4800-87CE-AD0D62DF95D3}"/>
              </a:ext>
            </a:extLst>
          </p:cNvPr>
          <p:cNvGrpSpPr/>
          <p:nvPr/>
        </p:nvGrpSpPr>
        <p:grpSpPr>
          <a:xfrm>
            <a:off x="6006358" y="2549878"/>
            <a:ext cx="5996261" cy="3922020"/>
            <a:chOff x="6006358" y="2109198"/>
            <a:chExt cx="5996261" cy="3922020"/>
          </a:xfrm>
        </p:grpSpPr>
        <p:sp>
          <p:nvSpPr>
            <p:cNvPr id="10" name="矩形 9">
              <a:extLst>
                <a:ext uri="{FF2B5EF4-FFF2-40B4-BE49-F238E27FC236}">
                  <a16:creationId xmlns:a16="http://schemas.microsoft.com/office/drawing/2014/main" id="{367F2727-CD4C-4141-81BB-A99FDDA93077}"/>
                </a:ext>
              </a:extLst>
            </p:cNvPr>
            <p:cNvSpPr/>
            <p:nvPr/>
          </p:nvSpPr>
          <p:spPr>
            <a:xfrm>
              <a:off x="6006358" y="2109198"/>
              <a:ext cx="5208483"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NIC</a:t>
              </a:r>
              <a:endParaRPr kumimoji="1" lang="zh-CN" altLang="en-US" b="1" dirty="0">
                <a:solidFill>
                  <a:schemeClr val="tx1"/>
                </a:solidFill>
              </a:endParaRPr>
            </a:p>
          </p:txBody>
        </p:sp>
        <p:sp>
          <p:nvSpPr>
            <p:cNvPr id="11" name="矩形 10">
              <a:extLst>
                <a:ext uri="{FF2B5EF4-FFF2-40B4-BE49-F238E27FC236}">
                  <a16:creationId xmlns:a16="http://schemas.microsoft.com/office/drawing/2014/main" id="{B8800143-9404-4675-B285-1992C042CA7E}"/>
                </a:ext>
              </a:extLst>
            </p:cNvPr>
            <p:cNvSpPr/>
            <p:nvPr/>
          </p:nvSpPr>
          <p:spPr>
            <a:xfrm>
              <a:off x="11333147" y="2109198"/>
              <a:ext cx="669472" cy="359324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Host</a:t>
              </a:r>
              <a:endParaRPr kumimoji="1" lang="zh-CN" altLang="en-US" b="1" dirty="0">
                <a:solidFill>
                  <a:schemeClr val="tx1"/>
                </a:solidFill>
              </a:endParaRPr>
            </a:p>
          </p:txBody>
        </p:sp>
        <p:sp>
          <p:nvSpPr>
            <p:cNvPr id="12" name="文本框 11">
              <a:extLst>
                <a:ext uri="{FF2B5EF4-FFF2-40B4-BE49-F238E27FC236}">
                  <a16:creationId xmlns:a16="http://schemas.microsoft.com/office/drawing/2014/main" id="{6C509434-732F-450E-9264-B6976DD08F0E}"/>
                </a:ext>
              </a:extLst>
            </p:cNvPr>
            <p:cNvSpPr txBox="1"/>
            <p:nvPr/>
          </p:nvSpPr>
          <p:spPr>
            <a:xfrm>
              <a:off x="8127169" y="5661886"/>
              <a:ext cx="2445383" cy="369332"/>
            </a:xfrm>
            <a:prstGeom prst="rect">
              <a:avLst/>
            </a:prstGeom>
            <a:noFill/>
          </p:spPr>
          <p:txBody>
            <a:bodyPr wrap="square" rtlCol="0">
              <a:spAutoFit/>
            </a:bodyPr>
            <a:lstStyle/>
            <a:p>
              <a:r>
                <a:rPr kumimoji="1" lang="en-US" altLang="zh-CN" dirty="0"/>
                <a:t>Stateful (Client) side</a:t>
              </a:r>
              <a:endParaRPr kumimoji="1" lang="zh-CN" altLang="en-US" dirty="0"/>
            </a:p>
          </p:txBody>
        </p:sp>
      </p:grpSp>
      <p:sp>
        <p:nvSpPr>
          <p:cNvPr id="13" name="云形 12">
            <a:extLst>
              <a:ext uri="{FF2B5EF4-FFF2-40B4-BE49-F238E27FC236}">
                <a16:creationId xmlns:a16="http://schemas.microsoft.com/office/drawing/2014/main" id="{B7D5AD4A-72A6-4FB3-A3AB-6ED8F4347495}"/>
              </a:ext>
            </a:extLst>
          </p:cNvPr>
          <p:cNvSpPr/>
          <p:nvPr/>
        </p:nvSpPr>
        <p:spPr>
          <a:xfrm>
            <a:off x="3522799" y="4045375"/>
            <a:ext cx="1924727" cy="950374"/>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Network</a:t>
            </a:r>
            <a:endParaRPr lang="zh-CN" altLang="en-US" b="1" dirty="0">
              <a:solidFill>
                <a:schemeClr val="tx1"/>
              </a:solidFill>
            </a:endParaRPr>
          </a:p>
        </p:txBody>
      </p:sp>
      <p:grpSp>
        <p:nvGrpSpPr>
          <p:cNvPr id="15" name="组合 14">
            <a:extLst>
              <a:ext uri="{FF2B5EF4-FFF2-40B4-BE49-F238E27FC236}">
                <a16:creationId xmlns:a16="http://schemas.microsoft.com/office/drawing/2014/main" id="{0144D906-7C43-4A6D-809D-78A6020F32E3}"/>
              </a:ext>
            </a:extLst>
          </p:cNvPr>
          <p:cNvGrpSpPr/>
          <p:nvPr/>
        </p:nvGrpSpPr>
        <p:grpSpPr>
          <a:xfrm>
            <a:off x="454260" y="3341375"/>
            <a:ext cx="987694" cy="2453268"/>
            <a:chOff x="454260" y="2900695"/>
            <a:chExt cx="987694" cy="2453268"/>
          </a:xfrm>
        </p:grpSpPr>
        <p:grpSp>
          <p:nvGrpSpPr>
            <p:cNvPr id="16" name="组合 15">
              <a:extLst>
                <a:ext uri="{FF2B5EF4-FFF2-40B4-BE49-F238E27FC236}">
                  <a16:creationId xmlns:a16="http://schemas.microsoft.com/office/drawing/2014/main" id="{9ACD4D58-7260-4FC5-B283-B5E304C0B906}"/>
                </a:ext>
              </a:extLst>
            </p:cNvPr>
            <p:cNvGrpSpPr/>
            <p:nvPr/>
          </p:nvGrpSpPr>
          <p:grpSpPr>
            <a:xfrm>
              <a:off x="772653" y="3412221"/>
              <a:ext cx="591464" cy="1671549"/>
              <a:chOff x="4638907" y="2227777"/>
              <a:chExt cx="1334430" cy="2519781"/>
            </a:xfrm>
            <a:noFill/>
          </p:grpSpPr>
          <p:sp>
            <p:nvSpPr>
              <p:cNvPr id="19" name="矩形 18">
                <a:extLst>
                  <a:ext uri="{FF2B5EF4-FFF2-40B4-BE49-F238E27FC236}">
                    <a16:creationId xmlns:a16="http://schemas.microsoft.com/office/drawing/2014/main" id="{694E3DC8-2FCF-438A-81B3-69D4A297BF80}"/>
                  </a:ext>
                </a:extLst>
              </p:cNvPr>
              <p:cNvSpPr/>
              <p:nvPr/>
            </p:nvSpPr>
            <p:spPr>
              <a:xfrm>
                <a:off x="4638907" y="2227777"/>
                <a:ext cx="1334430"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SQ</a:t>
                </a:r>
                <a:endParaRPr kumimoji="1" lang="zh-CN" altLang="en-US" dirty="0">
                  <a:solidFill>
                    <a:schemeClr val="tx1"/>
                  </a:solidFill>
                </a:endParaRPr>
              </a:p>
            </p:txBody>
          </p:sp>
          <p:sp>
            <p:nvSpPr>
              <p:cNvPr id="20" name="矩形 19">
                <a:extLst>
                  <a:ext uri="{FF2B5EF4-FFF2-40B4-BE49-F238E27FC236}">
                    <a16:creationId xmlns:a16="http://schemas.microsoft.com/office/drawing/2014/main" id="{1BC80CE5-BE05-4E17-9EA4-AF46382E8299}"/>
                  </a:ext>
                </a:extLst>
              </p:cNvPr>
              <p:cNvSpPr/>
              <p:nvPr/>
            </p:nvSpPr>
            <p:spPr>
              <a:xfrm>
                <a:off x="4638907" y="2959965"/>
                <a:ext cx="1334430"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RQ</a:t>
                </a:r>
                <a:endParaRPr kumimoji="1" lang="zh-CN" altLang="en-US" dirty="0">
                  <a:solidFill>
                    <a:schemeClr val="tx1"/>
                  </a:solidFill>
                </a:endParaRPr>
              </a:p>
            </p:txBody>
          </p:sp>
          <p:sp>
            <p:nvSpPr>
              <p:cNvPr id="21" name="矩形 20">
                <a:extLst>
                  <a:ext uri="{FF2B5EF4-FFF2-40B4-BE49-F238E27FC236}">
                    <a16:creationId xmlns:a16="http://schemas.microsoft.com/office/drawing/2014/main" id="{A47366D4-46CC-4272-ADB6-26A57021D715}"/>
                  </a:ext>
                </a:extLst>
              </p:cNvPr>
              <p:cNvSpPr/>
              <p:nvPr/>
            </p:nvSpPr>
            <p:spPr>
              <a:xfrm>
                <a:off x="4638907" y="4167266"/>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zh-CN" dirty="0">
                    <a:solidFill>
                      <a:schemeClr val="tx1"/>
                    </a:solidFill>
                  </a:rPr>
                  <a:t>CQ</a:t>
                </a:r>
                <a:endParaRPr kumimoji="1" lang="zh-CN" altLang="en-US" dirty="0">
                  <a:solidFill>
                    <a:schemeClr val="tx1"/>
                  </a:solidFill>
                </a:endParaRPr>
              </a:p>
            </p:txBody>
          </p:sp>
        </p:grpSp>
        <p:sp>
          <p:nvSpPr>
            <p:cNvPr id="17" name="矩形 16">
              <a:extLst>
                <a:ext uri="{FF2B5EF4-FFF2-40B4-BE49-F238E27FC236}">
                  <a16:creationId xmlns:a16="http://schemas.microsoft.com/office/drawing/2014/main" id="{DE1E9965-4BC6-4C4F-960E-B95C3F3AADE0}"/>
                </a:ext>
              </a:extLst>
            </p:cNvPr>
            <p:cNvSpPr/>
            <p:nvPr/>
          </p:nvSpPr>
          <p:spPr>
            <a:xfrm>
              <a:off x="454260" y="2900695"/>
              <a:ext cx="987694" cy="245326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文本框 17">
              <a:extLst>
                <a:ext uri="{FF2B5EF4-FFF2-40B4-BE49-F238E27FC236}">
                  <a16:creationId xmlns:a16="http://schemas.microsoft.com/office/drawing/2014/main" id="{2C4A970B-5142-4C37-AEC8-7A8A82C52630}"/>
                </a:ext>
              </a:extLst>
            </p:cNvPr>
            <p:cNvSpPr txBox="1"/>
            <p:nvPr/>
          </p:nvSpPr>
          <p:spPr>
            <a:xfrm>
              <a:off x="568945" y="3039146"/>
              <a:ext cx="763068" cy="338554"/>
            </a:xfrm>
            <a:prstGeom prst="rect">
              <a:avLst/>
            </a:prstGeom>
            <a:noFill/>
          </p:spPr>
          <p:txBody>
            <a:bodyPr wrap="square" rtlCol="0">
              <a:spAutoFit/>
            </a:bodyPr>
            <a:lstStyle/>
            <a:p>
              <a:r>
                <a:rPr kumimoji="1" lang="en-US" altLang="zh-CN" sz="1600" dirty="0"/>
                <a:t>Conn</a:t>
              </a:r>
              <a:endParaRPr kumimoji="1" lang="zh-CN" altLang="en-US" sz="1600" dirty="0"/>
            </a:p>
          </p:txBody>
        </p:sp>
      </p:grpSp>
      <p:graphicFrame>
        <p:nvGraphicFramePr>
          <p:cNvPr id="27" name="表格 26">
            <a:extLst>
              <a:ext uri="{FF2B5EF4-FFF2-40B4-BE49-F238E27FC236}">
                <a16:creationId xmlns:a16="http://schemas.microsoft.com/office/drawing/2014/main" id="{377B3A04-5829-4FC3-BEB7-B78B4CE39EDD}"/>
              </a:ext>
            </a:extLst>
          </p:cNvPr>
          <p:cNvGraphicFramePr>
            <a:graphicFrameLocks noGrp="1"/>
          </p:cNvGraphicFramePr>
          <p:nvPr/>
        </p:nvGraphicFramePr>
        <p:xfrm>
          <a:off x="9898335" y="3081208"/>
          <a:ext cx="1257289" cy="731520"/>
        </p:xfrm>
        <a:graphic>
          <a:graphicData uri="http://schemas.openxmlformats.org/drawingml/2006/table">
            <a:tbl>
              <a:tblPr firstRow="1" bandRow="1">
                <a:tableStyleId>{5C22544A-7EE6-4342-B048-85BDC9FD1C3A}</a:tableStyleId>
              </a:tblPr>
              <a:tblGrid>
                <a:gridCol w="1257289">
                  <a:extLst>
                    <a:ext uri="{9D8B030D-6E8A-4147-A177-3AD203B41FA5}">
                      <a16:colId xmlns:a16="http://schemas.microsoft.com/office/drawing/2014/main" val="2929493553"/>
                    </a:ext>
                  </a:extLst>
                </a:gridCol>
              </a:tblGrid>
              <a:tr h="223999">
                <a:tc>
                  <a:txBody>
                    <a:bodyPr/>
                    <a:lstStyle/>
                    <a:p>
                      <a:pPr algn="ctr"/>
                      <a:r>
                        <a:rPr lang="en-US" altLang="zh-CN" b="0" dirty="0">
                          <a:solidFill>
                            <a:schemeClr val="tx1"/>
                          </a:solidFill>
                        </a:rPr>
                        <a:t>Mem</a:t>
                      </a:r>
                      <a:r>
                        <a:rPr lang="en-US" altLang="zh-CN" dirty="0">
                          <a:solidFill>
                            <a:schemeClr val="tx1"/>
                          </a:solidFill>
                        </a:rPr>
                        <a:t> </a:t>
                      </a:r>
                      <a:r>
                        <a:rPr lang="en-US" altLang="zh-CN" sz="1800" b="0" kern="1200" dirty="0">
                          <a:solidFill>
                            <a:schemeClr val="tx1"/>
                          </a:solidFill>
                          <a:latin typeface="+mn-lt"/>
                          <a:ea typeface="+mn-ea"/>
                          <a:cs typeface="+mn-cs"/>
                        </a:rPr>
                        <a:t>table</a:t>
                      </a:r>
                      <a:endParaRPr lang="zh-CN" altLang="en-US" sz="18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9456164"/>
                  </a:ext>
                </a:extLst>
              </a:tr>
              <a:tr h="223999">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4677466"/>
                  </a:ext>
                </a:extLst>
              </a:tr>
            </a:tbl>
          </a:graphicData>
        </a:graphic>
      </p:graphicFrame>
      <p:grpSp>
        <p:nvGrpSpPr>
          <p:cNvPr id="28" name="组合 27">
            <a:extLst>
              <a:ext uri="{FF2B5EF4-FFF2-40B4-BE49-F238E27FC236}">
                <a16:creationId xmlns:a16="http://schemas.microsoft.com/office/drawing/2014/main" id="{986B433A-DE49-405F-BC1B-54A3466075BD}"/>
              </a:ext>
            </a:extLst>
          </p:cNvPr>
          <p:cNvGrpSpPr/>
          <p:nvPr/>
        </p:nvGrpSpPr>
        <p:grpSpPr>
          <a:xfrm>
            <a:off x="7311051" y="2972317"/>
            <a:ext cx="4220958" cy="1363822"/>
            <a:chOff x="7311051" y="2531637"/>
            <a:chExt cx="4220958" cy="1363822"/>
          </a:xfrm>
        </p:grpSpPr>
        <p:grpSp>
          <p:nvGrpSpPr>
            <p:cNvPr id="29" name="组合 28">
              <a:extLst>
                <a:ext uri="{FF2B5EF4-FFF2-40B4-BE49-F238E27FC236}">
                  <a16:creationId xmlns:a16="http://schemas.microsoft.com/office/drawing/2014/main" id="{A174134A-6692-4B06-AD9F-490109B074CC}"/>
                </a:ext>
              </a:extLst>
            </p:cNvPr>
            <p:cNvGrpSpPr/>
            <p:nvPr/>
          </p:nvGrpSpPr>
          <p:grpSpPr>
            <a:xfrm>
              <a:off x="7311051" y="2531637"/>
              <a:ext cx="4220958" cy="1363822"/>
              <a:chOff x="7311051" y="2531637"/>
              <a:chExt cx="4220958" cy="1363822"/>
            </a:xfrm>
          </p:grpSpPr>
          <p:grpSp>
            <p:nvGrpSpPr>
              <p:cNvPr id="31" name="组合 30">
                <a:extLst>
                  <a:ext uri="{FF2B5EF4-FFF2-40B4-BE49-F238E27FC236}">
                    <a16:creationId xmlns:a16="http://schemas.microsoft.com/office/drawing/2014/main" id="{C05DDCDD-F582-43A8-A52E-492183A33965}"/>
                  </a:ext>
                </a:extLst>
              </p:cNvPr>
              <p:cNvGrpSpPr/>
              <p:nvPr/>
            </p:nvGrpSpPr>
            <p:grpSpPr>
              <a:xfrm>
                <a:off x="8127169" y="2628464"/>
                <a:ext cx="1334430" cy="1170167"/>
                <a:chOff x="4638907" y="2642641"/>
                <a:chExt cx="1334430" cy="2104917"/>
              </a:xfrm>
              <a:noFill/>
            </p:grpSpPr>
            <p:sp>
              <p:nvSpPr>
                <p:cNvPr id="34" name="矩形 33">
                  <a:extLst>
                    <a:ext uri="{FF2B5EF4-FFF2-40B4-BE49-F238E27FC236}">
                      <a16:creationId xmlns:a16="http://schemas.microsoft.com/office/drawing/2014/main" id="{07AD212E-5CDC-49B9-8735-4FB4DF5A5BC5}"/>
                    </a:ext>
                  </a:extLst>
                </p:cNvPr>
                <p:cNvSpPr/>
                <p:nvPr/>
              </p:nvSpPr>
              <p:spPr>
                <a:xfrm>
                  <a:off x="4638908" y="2642641"/>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SQ</a:t>
                  </a:r>
                  <a:endParaRPr kumimoji="1" lang="zh-CN" altLang="en-US" dirty="0">
                    <a:solidFill>
                      <a:schemeClr val="tx1"/>
                    </a:solidFill>
                  </a:endParaRPr>
                </a:p>
              </p:txBody>
            </p:sp>
            <p:sp>
              <p:nvSpPr>
                <p:cNvPr id="35" name="矩形 34">
                  <a:extLst>
                    <a:ext uri="{FF2B5EF4-FFF2-40B4-BE49-F238E27FC236}">
                      <a16:creationId xmlns:a16="http://schemas.microsoft.com/office/drawing/2014/main" id="{E478A334-3693-4974-99C2-B0A97F2E1545}"/>
                    </a:ext>
                  </a:extLst>
                </p:cNvPr>
                <p:cNvSpPr/>
                <p:nvPr/>
              </p:nvSpPr>
              <p:spPr>
                <a:xfrm>
                  <a:off x="4638908" y="3267767"/>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RQ</a:t>
                  </a:r>
                  <a:endParaRPr kumimoji="1" lang="zh-CN" altLang="en-US" dirty="0">
                    <a:solidFill>
                      <a:schemeClr val="tx1"/>
                    </a:solidFill>
                  </a:endParaRPr>
                </a:p>
              </p:txBody>
            </p:sp>
            <p:sp>
              <p:nvSpPr>
                <p:cNvPr id="36" name="矩形 35">
                  <a:extLst>
                    <a:ext uri="{FF2B5EF4-FFF2-40B4-BE49-F238E27FC236}">
                      <a16:creationId xmlns:a16="http://schemas.microsoft.com/office/drawing/2014/main" id="{946B1AFB-EE94-4672-ADF7-A1D58D21B4A8}"/>
                    </a:ext>
                  </a:extLst>
                </p:cNvPr>
                <p:cNvSpPr/>
                <p:nvPr/>
              </p:nvSpPr>
              <p:spPr>
                <a:xfrm>
                  <a:off x="4638907" y="4167266"/>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CQ</a:t>
                  </a:r>
                  <a:endParaRPr kumimoji="1" lang="zh-CN" altLang="en-US" dirty="0">
                    <a:solidFill>
                      <a:schemeClr val="tx1"/>
                    </a:solidFill>
                  </a:endParaRPr>
                </a:p>
              </p:txBody>
            </p:sp>
          </p:grpSp>
          <p:sp>
            <p:nvSpPr>
              <p:cNvPr id="32" name="矩形 31">
                <a:extLst>
                  <a:ext uri="{FF2B5EF4-FFF2-40B4-BE49-F238E27FC236}">
                    <a16:creationId xmlns:a16="http://schemas.microsoft.com/office/drawing/2014/main" id="{E036F533-60CE-4E5F-9FDD-0B35BAA82A88}"/>
                  </a:ext>
                </a:extLst>
              </p:cNvPr>
              <p:cNvSpPr/>
              <p:nvPr/>
            </p:nvSpPr>
            <p:spPr>
              <a:xfrm>
                <a:off x="7311051" y="2531637"/>
                <a:ext cx="4220958" cy="13638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文本框 32">
                <a:extLst>
                  <a:ext uri="{FF2B5EF4-FFF2-40B4-BE49-F238E27FC236}">
                    <a16:creationId xmlns:a16="http://schemas.microsoft.com/office/drawing/2014/main" id="{C8417D93-1E20-4CF4-975D-F8760871876C}"/>
                  </a:ext>
                </a:extLst>
              </p:cNvPr>
              <p:cNvSpPr txBox="1"/>
              <p:nvPr/>
            </p:nvSpPr>
            <p:spPr>
              <a:xfrm>
                <a:off x="7354912" y="3157998"/>
                <a:ext cx="702528" cy="369332"/>
              </a:xfrm>
              <a:prstGeom prst="rect">
                <a:avLst/>
              </a:prstGeom>
              <a:noFill/>
              <a:ln>
                <a:noFill/>
              </a:ln>
            </p:spPr>
            <p:txBody>
              <a:bodyPr wrap="square" rtlCol="0">
                <a:spAutoFit/>
              </a:bodyPr>
              <a:lstStyle/>
              <a:p>
                <a:r>
                  <a:rPr kumimoji="1" lang="en-US" altLang="zh-CN" dirty="0"/>
                  <a:t>Local</a:t>
                </a:r>
                <a:endParaRPr kumimoji="1" lang="zh-CN" altLang="en-US" dirty="0"/>
              </a:p>
            </p:txBody>
          </p:sp>
        </p:grpSp>
        <p:sp>
          <p:nvSpPr>
            <p:cNvPr id="30" name="矩形 29">
              <a:extLst>
                <a:ext uri="{FF2B5EF4-FFF2-40B4-BE49-F238E27FC236}">
                  <a16:creationId xmlns:a16="http://schemas.microsoft.com/office/drawing/2014/main" id="{DCAE3C33-134A-4A80-99CC-22216544A75D}"/>
                </a:ext>
              </a:extLst>
            </p:cNvPr>
            <p:cNvSpPr/>
            <p:nvPr/>
          </p:nvSpPr>
          <p:spPr>
            <a:xfrm>
              <a:off x="9859764" y="3417541"/>
              <a:ext cx="1334429" cy="42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Net states</a:t>
              </a:r>
              <a:endParaRPr kumimoji="1" lang="zh-CN" altLang="en-US" dirty="0">
                <a:solidFill>
                  <a:schemeClr val="tx1"/>
                </a:solidFill>
              </a:endParaRPr>
            </a:p>
          </p:txBody>
        </p:sp>
      </p:grpSp>
      <p:graphicFrame>
        <p:nvGraphicFramePr>
          <p:cNvPr id="41" name="表格 40">
            <a:extLst>
              <a:ext uri="{FF2B5EF4-FFF2-40B4-BE49-F238E27FC236}">
                <a16:creationId xmlns:a16="http://schemas.microsoft.com/office/drawing/2014/main" id="{295010A4-119C-44BF-8A96-6E4E2C1AD18B}"/>
              </a:ext>
            </a:extLst>
          </p:cNvPr>
          <p:cNvGraphicFramePr>
            <a:graphicFrameLocks noGrp="1"/>
          </p:cNvGraphicFramePr>
          <p:nvPr/>
        </p:nvGraphicFramePr>
        <p:xfrm>
          <a:off x="9898335" y="4657279"/>
          <a:ext cx="1257289" cy="731520"/>
        </p:xfrm>
        <a:graphic>
          <a:graphicData uri="http://schemas.openxmlformats.org/drawingml/2006/table">
            <a:tbl>
              <a:tblPr firstRow="1" bandRow="1">
                <a:tableStyleId>{5C22544A-7EE6-4342-B048-85BDC9FD1C3A}</a:tableStyleId>
              </a:tblPr>
              <a:tblGrid>
                <a:gridCol w="1257289">
                  <a:extLst>
                    <a:ext uri="{9D8B030D-6E8A-4147-A177-3AD203B41FA5}">
                      <a16:colId xmlns:a16="http://schemas.microsoft.com/office/drawing/2014/main" val="2929493553"/>
                    </a:ext>
                  </a:extLst>
                </a:gridCol>
              </a:tblGrid>
              <a:tr h="223999">
                <a:tc>
                  <a:txBody>
                    <a:bodyPr/>
                    <a:lstStyle/>
                    <a:p>
                      <a:pPr algn="ctr"/>
                      <a:r>
                        <a:rPr lang="en-US" altLang="zh-CN" b="0" dirty="0">
                          <a:solidFill>
                            <a:schemeClr val="tx1"/>
                          </a:solidFill>
                        </a:rPr>
                        <a:t>Mem table</a:t>
                      </a: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456164"/>
                  </a:ext>
                </a:extLst>
              </a:tr>
              <a:tr h="223999">
                <a:tc>
                  <a:txBody>
                    <a:bodyPr/>
                    <a:lstStyle/>
                    <a:p>
                      <a:pPr algn="ctr"/>
                      <a:endParaRPr lang="zh-CN" alt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4677466"/>
                  </a:ext>
                </a:extLst>
              </a:tr>
            </a:tbl>
          </a:graphicData>
        </a:graphic>
      </p:graphicFrame>
      <p:grpSp>
        <p:nvGrpSpPr>
          <p:cNvPr id="42" name="组合 41">
            <a:extLst>
              <a:ext uri="{FF2B5EF4-FFF2-40B4-BE49-F238E27FC236}">
                <a16:creationId xmlns:a16="http://schemas.microsoft.com/office/drawing/2014/main" id="{EB58C218-20C4-45ED-93C1-F6D13993CCA3}"/>
              </a:ext>
            </a:extLst>
          </p:cNvPr>
          <p:cNvGrpSpPr/>
          <p:nvPr/>
        </p:nvGrpSpPr>
        <p:grpSpPr>
          <a:xfrm>
            <a:off x="7311051" y="4548388"/>
            <a:ext cx="4220958" cy="1363822"/>
            <a:chOff x="7311051" y="4107708"/>
            <a:chExt cx="4220958" cy="1363822"/>
          </a:xfrm>
        </p:grpSpPr>
        <p:grpSp>
          <p:nvGrpSpPr>
            <p:cNvPr id="43" name="组合 42">
              <a:extLst>
                <a:ext uri="{FF2B5EF4-FFF2-40B4-BE49-F238E27FC236}">
                  <a16:creationId xmlns:a16="http://schemas.microsoft.com/office/drawing/2014/main" id="{E7CB88D6-651B-4324-8335-534CB5BFF428}"/>
                </a:ext>
              </a:extLst>
            </p:cNvPr>
            <p:cNvGrpSpPr/>
            <p:nvPr/>
          </p:nvGrpSpPr>
          <p:grpSpPr>
            <a:xfrm>
              <a:off x="7311051" y="4107708"/>
              <a:ext cx="4220958" cy="1363822"/>
              <a:chOff x="5592116" y="2078616"/>
              <a:chExt cx="4220958" cy="2453268"/>
            </a:xfrm>
            <a:noFill/>
          </p:grpSpPr>
          <p:grpSp>
            <p:nvGrpSpPr>
              <p:cNvPr id="45" name="组合 44">
                <a:extLst>
                  <a:ext uri="{FF2B5EF4-FFF2-40B4-BE49-F238E27FC236}">
                    <a16:creationId xmlns:a16="http://schemas.microsoft.com/office/drawing/2014/main" id="{55D03CC0-E5C5-4C9D-8C48-12BFBECBCF84}"/>
                  </a:ext>
                </a:extLst>
              </p:cNvPr>
              <p:cNvGrpSpPr/>
              <p:nvPr/>
            </p:nvGrpSpPr>
            <p:grpSpPr>
              <a:xfrm>
                <a:off x="6408234" y="2252791"/>
                <a:ext cx="1334430" cy="2104917"/>
                <a:chOff x="4638907" y="2642641"/>
                <a:chExt cx="1334430" cy="2104917"/>
              </a:xfrm>
              <a:grpFill/>
            </p:grpSpPr>
            <p:sp>
              <p:nvSpPr>
                <p:cNvPr id="48" name="矩形 47">
                  <a:extLst>
                    <a:ext uri="{FF2B5EF4-FFF2-40B4-BE49-F238E27FC236}">
                      <a16:creationId xmlns:a16="http://schemas.microsoft.com/office/drawing/2014/main" id="{55A339F9-977C-4D5D-B044-C63C989BA461}"/>
                    </a:ext>
                  </a:extLst>
                </p:cNvPr>
                <p:cNvSpPr/>
                <p:nvPr/>
              </p:nvSpPr>
              <p:spPr>
                <a:xfrm>
                  <a:off x="4638908" y="2642641"/>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SQ</a:t>
                  </a:r>
                  <a:endParaRPr kumimoji="1" lang="zh-CN" altLang="en-US" dirty="0">
                    <a:solidFill>
                      <a:schemeClr val="tx1"/>
                    </a:solidFill>
                  </a:endParaRPr>
                </a:p>
              </p:txBody>
            </p:sp>
            <p:sp>
              <p:nvSpPr>
                <p:cNvPr id="49" name="矩形 48">
                  <a:extLst>
                    <a:ext uri="{FF2B5EF4-FFF2-40B4-BE49-F238E27FC236}">
                      <a16:creationId xmlns:a16="http://schemas.microsoft.com/office/drawing/2014/main" id="{18E95DDE-47CF-4841-A2D2-EC7211D95CFA}"/>
                    </a:ext>
                  </a:extLst>
                </p:cNvPr>
                <p:cNvSpPr/>
                <p:nvPr/>
              </p:nvSpPr>
              <p:spPr>
                <a:xfrm>
                  <a:off x="4638908" y="3267767"/>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RQ</a:t>
                  </a:r>
                  <a:endParaRPr kumimoji="1" lang="zh-CN" altLang="en-US" dirty="0">
                    <a:solidFill>
                      <a:schemeClr val="tx1"/>
                    </a:solidFill>
                  </a:endParaRPr>
                </a:p>
              </p:txBody>
            </p:sp>
            <p:sp>
              <p:nvSpPr>
                <p:cNvPr id="50" name="矩形 49">
                  <a:extLst>
                    <a:ext uri="{FF2B5EF4-FFF2-40B4-BE49-F238E27FC236}">
                      <a16:creationId xmlns:a16="http://schemas.microsoft.com/office/drawing/2014/main" id="{5482179E-9DE8-4B69-B6DF-8FBC336D0335}"/>
                    </a:ext>
                  </a:extLst>
                </p:cNvPr>
                <p:cNvSpPr/>
                <p:nvPr/>
              </p:nvSpPr>
              <p:spPr>
                <a:xfrm>
                  <a:off x="4638907" y="4167266"/>
                  <a:ext cx="1334429" cy="58029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CQ</a:t>
                  </a:r>
                  <a:endParaRPr kumimoji="1" lang="zh-CN" altLang="en-US" dirty="0">
                    <a:solidFill>
                      <a:schemeClr val="tx1"/>
                    </a:solidFill>
                  </a:endParaRPr>
                </a:p>
              </p:txBody>
            </p:sp>
          </p:grpSp>
          <p:sp>
            <p:nvSpPr>
              <p:cNvPr id="46" name="矩形 45">
                <a:extLst>
                  <a:ext uri="{FF2B5EF4-FFF2-40B4-BE49-F238E27FC236}">
                    <a16:creationId xmlns:a16="http://schemas.microsoft.com/office/drawing/2014/main" id="{B6E0B509-100F-410B-B69D-59F4256F7234}"/>
                  </a:ext>
                </a:extLst>
              </p:cNvPr>
              <p:cNvSpPr/>
              <p:nvPr/>
            </p:nvSpPr>
            <p:spPr>
              <a:xfrm>
                <a:off x="5592116" y="2078616"/>
                <a:ext cx="4220958" cy="2453268"/>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7" name="文本框 46">
                <a:extLst>
                  <a:ext uri="{FF2B5EF4-FFF2-40B4-BE49-F238E27FC236}">
                    <a16:creationId xmlns:a16="http://schemas.microsoft.com/office/drawing/2014/main" id="{3888131C-CBA9-4351-8A15-E3DDC5188F0C}"/>
                  </a:ext>
                </a:extLst>
              </p:cNvPr>
              <p:cNvSpPr txBox="1"/>
              <p:nvPr/>
            </p:nvSpPr>
            <p:spPr>
              <a:xfrm>
                <a:off x="5592116" y="3285632"/>
                <a:ext cx="954394" cy="664361"/>
              </a:xfrm>
              <a:prstGeom prst="rect">
                <a:avLst/>
              </a:prstGeom>
              <a:grpFill/>
              <a:ln>
                <a:noFill/>
              </a:ln>
            </p:spPr>
            <p:txBody>
              <a:bodyPr wrap="square" rtlCol="0">
                <a:spAutoFit/>
              </a:bodyPr>
              <a:lstStyle/>
              <a:p>
                <a:r>
                  <a:rPr kumimoji="1" lang="en-US" altLang="zh-CN" dirty="0"/>
                  <a:t>Remote</a:t>
                </a:r>
                <a:endParaRPr kumimoji="1" lang="zh-CN" altLang="en-US" dirty="0"/>
              </a:p>
            </p:txBody>
          </p:sp>
        </p:grpSp>
        <p:sp>
          <p:nvSpPr>
            <p:cNvPr id="44" name="矩形 43">
              <a:extLst>
                <a:ext uri="{FF2B5EF4-FFF2-40B4-BE49-F238E27FC236}">
                  <a16:creationId xmlns:a16="http://schemas.microsoft.com/office/drawing/2014/main" id="{363B133F-3B18-4B8C-A178-1AE856B88B14}"/>
                </a:ext>
              </a:extLst>
            </p:cNvPr>
            <p:cNvSpPr/>
            <p:nvPr/>
          </p:nvSpPr>
          <p:spPr>
            <a:xfrm>
              <a:off x="9859764" y="4993612"/>
              <a:ext cx="1334429" cy="4276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dirty="0">
                  <a:solidFill>
                    <a:schemeClr val="tx1"/>
                  </a:solidFill>
                </a:rPr>
                <a:t>Net states</a:t>
              </a:r>
              <a:endParaRPr kumimoji="1" lang="zh-CN" altLang="en-US" dirty="0">
                <a:solidFill>
                  <a:schemeClr val="tx1"/>
                </a:solidFill>
              </a:endParaRPr>
            </a:p>
          </p:txBody>
        </p:sp>
      </p:grpSp>
      <p:grpSp>
        <p:nvGrpSpPr>
          <p:cNvPr id="55" name="组合 54">
            <a:extLst>
              <a:ext uri="{FF2B5EF4-FFF2-40B4-BE49-F238E27FC236}">
                <a16:creationId xmlns:a16="http://schemas.microsoft.com/office/drawing/2014/main" id="{9AD9F756-3E8F-45CF-A92B-50691058D98C}"/>
              </a:ext>
            </a:extLst>
          </p:cNvPr>
          <p:cNvGrpSpPr/>
          <p:nvPr/>
        </p:nvGrpSpPr>
        <p:grpSpPr>
          <a:xfrm>
            <a:off x="6474928" y="2875488"/>
            <a:ext cx="5202045" cy="3164251"/>
            <a:chOff x="6474928" y="2434808"/>
            <a:chExt cx="5202045" cy="3164251"/>
          </a:xfrm>
        </p:grpSpPr>
        <p:sp>
          <p:nvSpPr>
            <p:cNvPr id="56" name="矩形 55">
              <a:extLst>
                <a:ext uri="{FF2B5EF4-FFF2-40B4-BE49-F238E27FC236}">
                  <a16:creationId xmlns:a16="http://schemas.microsoft.com/office/drawing/2014/main" id="{71069325-159A-4D51-99F9-7FA02891BB78}"/>
                </a:ext>
              </a:extLst>
            </p:cNvPr>
            <p:cNvSpPr/>
            <p:nvPr/>
          </p:nvSpPr>
          <p:spPr>
            <a:xfrm>
              <a:off x="6474928" y="2434808"/>
              <a:ext cx="5202045" cy="316425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7" name="文本框 56">
              <a:extLst>
                <a:ext uri="{FF2B5EF4-FFF2-40B4-BE49-F238E27FC236}">
                  <a16:creationId xmlns:a16="http://schemas.microsoft.com/office/drawing/2014/main" id="{E6AFCDEB-51B6-454E-91D0-F0CFAADB07E1}"/>
                </a:ext>
              </a:extLst>
            </p:cNvPr>
            <p:cNvSpPr txBox="1"/>
            <p:nvPr/>
          </p:nvSpPr>
          <p:spPr>
            <a:xfrm>
              <a:off x="6501549" y="3805475"/>
              <a:ext cx="788854" cy="369332"/>
            </a:xfrm>
            <a:prstGeom prst="rect">
              <a:avLst/>
            </a:prstGeom>
            <a:noFill/>
          </p:spPr>
          <p:txBody>
            <a:bodyPr wrap="square" rtlCol="0">
              <a:spAutoFit/>
            </a:bodyPr>
            <a:lstStyle/>
            <a:p>
              <a:r>
                <a:rPr kumimoji="1" lang="en-US" altLang="zh-CN" dirty="0"/>
                <a:t>Conn</a:t>
              </a:r>
              <a:endParaRPr kumimoji="1" lang="zh-CN" altLang="en-US" dirty="0"/>
            </a:p>
          </p:txBody>
        </p:sp>
      </p:grpSp>
      <p:sp>
        <p:nvSpPr>
          <p:cNvPr id="81" name="矩形 80">
            <a:extLst>
              <a:ext uri="{FF2B5EF4-FFF2-40B4-BE49-F238E27FC236}">
                <a16:creationId xmlns:a16="http://schemas.microsoft.com/office/drawing/2014/main" id="{0ABD098A-823D-4749-B4B8-627DAFFD328F}"/>
              </a:ext>
            </a:extLst>
          </p:cNvPr>
          <p:cNvSpPr/>
          <p:nvPr/>
        </p:nvSpPr>
        <p:spPr>
          <a:xfrm>
            <a:off x="1172979" y="4001813"/>
            <a:ext cx="145060" cy="1524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00B050"/>
              </a:solidFill>
            </a:endParaRPr>
          </a:p>
        </p:txBody>
      </p:sp>
      <p:sp>
        <p:nvSpPr>
          <p:cNvPr id="82" name="矩形 81">
            <a:extLst>
              <a:ext uri="{FF2B5EF4-FFF2-40B4-BE49-F238E27FC236}">
                <a16:creationId xmlns:a16="http://schemas.microsoft.com/office/drawing/2014/main" id="{7A0050F8-4128-467C-9F6D-8B0A89C7DA03}"/>
              </a:ext>
            </a:extLst>
          </p:cNvPr>
          <p:cNvSpPr/>
          <p:nvPr/>
        </p:nvSpPr>
        <p:spPr>
          <a:xfrm>
            <a:off x="1162006" y="3998609"/>
            <a:ext cx="145060" cy="1524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83" name="组合 82">
            <a:extLst>
              <a:ext uri="{FF2B5EF4-FFF2-40B4-BE49-F238E27FC236}">
                <a16:creationId xmlns:a16="http://schemas.microsoft.com/office/drawing/2014/main" id="{6E67A5FD-2E9E-4B78-9DB3-616ACE282F1B}"/>
              </a:ext>
            </a:extLst>
          </p:cNvPr>
          <p:cNvGrpSpPr/>
          <p:nvPr/>
        </p:nvGrpSpPr>
        <p:grpSpPr>
          <a:xfrm>
            <a:off x="2125988" y="4378329"/>
            <a:ext cx="204278" cy="152758"/>
            <a:chOff x="3532849" y="3176747"/>
            <a:chExt cx="204278" cy="152758"/>
          </a:xfrm>
        </p:grpSpPr>
        <p:sp>
          <p:nvSpPr>
            <p:cNvPr id="84" name="矩形 83">
              <a:extLst>
                <a:ext uri="{FF2B5EF4-FFF2-40B4-BE49-F238E27FC236}">
                  <a16:creationId xmlns:a16="http://schemas.microsoft.com/office/drawing/2014/main" id="{18B88C83-AEC5-43DB-AE06-C63DA230F283}"/>
                </a:ext>
              </a:extLst>
            </p:cNvPr>
            <p:cNvSpPr/>
            <p:nvPr/>
          </p:nvSpPr>
          <p:spPr>
            <a:xfrm>
              <a:off x="3592067" y="3177105"/>
              <a:ext cx="145060" cy="1524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89" name="矩形 88">
              <a:extLst>
                <a:ext uri="{FF2B5EF4-FFF2-40B4-BE49-F238E27FC236}">
                  <a16:creationId xmlns:a16="http://schemas.microsoft.com/office/drawing/2014/main" id="{B8045F16-B160-4ED5-902C-1B6412D1A99F}"/>
                </a:ext>
              </a:extLst>
            </p:cNvPr>
            <p:cNvSpPr/>
            <p:nvPr/>
          </p:nvSpPr>
          <p:spPr>
            <a:xfrm>
              <a:off x="3532849" y="3176747"/>
              <a:ext cx="62017" cy="1524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90" name="文本框 89">
            <a:extLst>
              <a:ext uri="{FF2B5EF4-FFF2-40B4-BE49-F238E27FC236}">
                <a16:creationId xmlns:a16="http://schemas.microsoft.com/office/drawing/2014/main" id="{EEB747A4-CEF9-46E2-8329-F2ADF9CC84D2}"/>
              </a:ext>
            </a:extLst>
          </p:cNvPr>
          <p:cNvSpPr txBox="1"/>
          <p:nvPr/>
        </p:nvSpPr>
        <p:spPr>
          <a:xfrm>
            <a:off x="1854400" y="4495266"/>
            <a:ext cx="849243" cy="369332"/>
          </a:xfrm>
          <a:prstGeom prst="rect">
            <a:avLst/>
          </a:prstGeom>
          <a:noFill/>
        </p:spPr>
        <p:txBody>
          <a:bodyPr wrap="square" rtlCol="0">
            <a:spAutoFit/>
          </a:bodyPr>
          <a:lstStyle/>
          <a:p>
            <a:r>
              <a:rPr lang="en-US" altLang="zh-CN" dirty="0"/>
              <a:t>WQEP</a:t>
            </a:r>
            <a:endParaRPr lang="zh-CN" altLang="en-US" dirty="0"/>
          </a:p>
        </p:txBody>
      </p:sp>
      <p:sp>
        <p:nvSpPr>
          <p:cNvPr id="99" name="文本框 98">
            <a:extLst>
              <a:ext uri="{FF2B5EF4-FFF2-40B4-BE49-F238E27FC236}">
                <a16:creationId xmlns:a16="http://schemas.microsoft.com/office/drawing/2014/main" id="{4561838A-D9EA-4ACB-87BA-71F2C4E3D498}"/>
              </a:ext>
            </a:extLst>
          </p:cNvPr>
          <p:cNvSpPr txBox="1"/>
          <p:nvPr/>
        </p:nvSpPr>
        <p:spPr>
          <a:xfrm>
            <a:off x="568945" y="2115244"/>
            <a:ext cx="1442255" cy="369332"/>
          </a:xfrm>
          <a:prstGeom prst="rect">
            <a:avLst/>
          </a:prstGeom>
          <a:noFill/>
        </p:spPr>
        <p:txBody>
          <a:bodyPr wrap="square" rtlCol="0">
            <a:spAutoFit/>
          </a:bodyPr>
          <a:lstStyle/>
          <a:p>
            <a:r>
              <a:rPr lang="en-US" altLang="zh-CN" b="1" dirty="0">
                <a:solidFill>
                  <a:srgbClr val="00B050"/>
                </a:solidFill>
              </a:rPr>
              <a:t>App: WRITE</a:t>
            </a:r>
            <a:endParaRPr lang="zh-CN" altLang="en-US" b="1" dirty="0">
              <a:solidFill>
                <a:srgbClr val="00B050"/>
              </a:solidFill>
            </a:endParaRPr>
          </a:p>
        </p:txBody>
      </p:sp>
      <p:sp>
        <p:nvSpPr>
          <p:cNvPr id="104" name="矩形 103">
            <a:extLst>
              <a:ext uri="{FF2B5EF4-FFF2-40B4-BE49-F238E27FC236}">
                <a16:creationId xmlns:a16="http://schemas.microsoft.com/office/drawing/2014/main" id="{3A7044FF-2731-4CC0-B1D4-E2E6C18A7F68}"/>
              </a:ext>
            </a:extLst>
          </p:cNvPr>
          <p:cNvSpPr/>
          <p:nvPr/>
        </p:nvSpPr>
        <p:spPr>
          <a:xfrm>
            <a:off x="6197450" y="4548388"/>
            <a:ext cx="145060" cy="1524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06" name="矩形 105">
            <a:extLst>
              <a:ext uri="{FF2B5EF4-FFF2-40B4-BE49-F238E27FC236}">
                <a16:creationId xmlns:a16="http://schemas.microsoft.com/office/drawing/2014/main" id="{7F3A3823-1F89-4D59-B0FE-2D4701D38FC8}"/>
              </a:ext>
            </a:extLst>
          </p:cNvPr>
          <p:cNvSpPr/>
          <p:nvPr/>
        </p:nvSpPr>
        <p:spPr>
          <a:xfrm>
            <a:off x="6840697" y="3623925"/>
            <a:ext cx="232305" cy="201674"/>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文本框 109">
            <a:extLst>
              <a:ext uri="{FF2B5EF4-FFF2-40B4-BE49-F238E27FC236}">
                <a16:creationId xmlns:a16="http://schemas.microsoft.com/office/drawing/2014/main" id="{A0D0C569-3365-43CE-B622-AA30262CEED4}"/>
              </a:ext>
            </a:extLst>
          </p:cNvPr>
          <p:cNvSpPr txBox="1"/>
          <p:nvPr/>
        </p:nvSpPr>
        <p:spPr>
          <a:xfrm>
            <a:off x="6519043" y="3014882"/>
            <a:ext cx="833516" cy="646331"/>
          </a:xfrm>
          <a:prstGeom prst="rect">
            <a:avLst/>
          </a:prstGeom>
          <a:noFill/>
        </p:spPr>
        <p:txBody>
          <a:bodyPr wrap="square" rtlCol="0">
            <a:spAutoFit/>
          </a:bodyPr>
          <a:lstStyle/>
          <a:p>
            <a:pPr algn="ctr"/>
            <a:r>
              <a:rPr lang="en-US" altLang="zh-CN" dirty="0"/>
              <a:t>GD packet</a:t>
            </a:r>
            <a:endParaRPr lang="zh-CN" altLang="en-US" dirty="0"/>
          </a:p>
        </p:txBody>
      </p:sp>
      <p:grpSp>
        <p:nvGrpSpPr>
          <p:cNvPr id="111" name="组合 110">
            <a:extLst>
              <a:ext uri="{FF2B5EF4-FFF2-40B4-BE49-F238E27FC236}">
                <a16:creationId xmlns:a16="http://schemas.microsoft.com/office/drawing/2014/main" id="{B005A259-1D7C-425C-8A8B-31484D1DE985}"/>
              </a:ext>
            </a:extLst>
          </p:cNvPr>
          <p:cNvGrpSpPr/>
          <p:nvPr/>
        </p:nvGrpSpPr>
        <p:grpSpPr>
          <a:xfrm>
            <a:off x="7027954" y="3802487"/>
            <a:ext cx="2278140" cy="977664"/>
            <a:chOff x="6894536" y="4045375"/>
            <a:chExt cx="2278140" cy="977664"/>
          </a:xfrm>
        </p:grpSpPr>
        <p:sp>
          <p:nvSpPr>
            <p:cNvPr id="112" name="文本框 111">
              <a:extLst>
                <a:ext uri="{FF2B5EF4-FFF2-40B4-BE49-F238E27FC236}">
                  <a16:creationId xmlns:a16="http://schemas.microsoft.com/office/drawing/2014/main" id="{DCC9506E-73E4-439D-8947-31D1DA9CE709}"/>
                </a:ext>
              </a:extLst>
            </p:cNvPr>
            <p:cNvSpPr txBox="1"/>
            <p:nvPr/>
          </p:nvSpPr>
          <p:spPr>
            <a:xfrm rot="1418374">
              <a:off x="7075383" y="4218447"/>
              <a:ext cx="2097293" cy="338554"/>
            </a:xfrm>
            <a:prstGeom prst="rect">
              <a:avLst/>
            </a:prstGeom>
            <a:solidFill>
              <a:schemeClr val="bg1"/>
            </a:solidFill>
          </p:spPr>
          <p:txBody>
            <a:bodyPr wrap="square" rtlCol="0">
              <a:spAutoFit/>
            </a:bodyPr>
            <a:lstStyle/>
            <a:p>
              <a:r>
                <a:rPr lang="en-US" altLang="zh-CN" sz="1600" b="1" dirty="0"/>
                <a:t>Encapsulate DMA info</a:t>
              </a:r>
              <a:endParaRPr lang="zh-CN" altLang="en-US" sz="1600" b="1" dirty="0"/>
            </a:p>
          </p:txBody>
        </p:sp>
        <p:cxnSp>
          <p:nvCxnSpPr>
            <p:cNvPr id="113" name="直接箭头连接符 112">
              <a:extLst>
                <a:ext uri="{FF2B5EF4-FFF2-40B4-BE49-F238E27FC236}">
                  <a16:creationId xmlns:a16="http://schemas.microsoft.com/office/drawing/2014/main" id="{3ACF8766-FFB6-42B4-B965-6C950AA18768}"/>
                </a:ext>
              </a:extLst>
            </p:cNvPr>
            <p:cNvCxnSpPr/>
            <p:nvPr/>
          </p:nvCxnSpPr>
          <p:spPr>
            <a:xfrm flipH="1" flipV="1">
              <a:off x="6894536" y="4045375"/>
              <a:ext cx="2209920" cy="97766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cxnSp>
        <p:nvCxnSpPr>
          <p:cNvPr id="22" name="直接箭头连接符 21">
            <a:extLst>
              <a:ext uri="{FF2B5EF4-FFF2-40B4-BE49-F238E27FC236}">
                <a16:creationId xmlns:a16="http://schemas.microsoft.com/office/drawing/2014/main" id="{7BB0C385-90F9-4790-B271-F16EA250554B}"/>
              </a:ext>
            </a:extLst>
          </p:cNvPr>
          <p:cNvCxnSpPr/>
          <p:nvPr/>
        </p:nvCxnSpPr>
        <p:spPr>
          <a:xfrm>
            <a:off x="9325266" y="4778610"/>
            <a:ext cx="656934" cy="0"/>
          </a:xfrm>
          <a:prstGeom prst="straightConnector1">
            <a:avLst/>
          </a:prstGeom>
          <a:ln w="38100">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4" name="组合 113">
            <a:extLst>
              <a:ext uri="{FF2B5EF4-FFF2-40B4-BE49-F238E27FC236}">
                <a16:creationId xmlns:a16="http://schemas.microsoft.com/office/drawing/2014/main" id="{54664010-ACF8-4C1A-B84A-FACD3F51BF97}"/>
              </a:ext>
            </a:extLst>
          </p:cNvPr>
          <p:cNvGrpSpPr/>
          <p:nvPr/>
        </p:nvGrpSpPr>
        <p:grpSpPr>
          <a:xfrm>
            <a:off x="6818371" y="3944303"/>
            <a:ext cx="3050797" cy="1678576"/>
            <a:chOff x="6894536" y="4045375"/>
            <a:chExt cx="2209920" cy="977664"/>
          </a:xfrm>
        </p:grpSpPr>
        <p:sp>
          <p:nvSpPr>
            <p:cNvPr id="115" name="文本框 114">
              <a:extLst>
                <a:ext uri="{FF2B5EF4-FFF2-40B4-BE49-F238E27FC236}">
                  <a16:creationId xmlns:a16="http://schemas.microsoft.com/office/drawing/2014/main" id="{40F2B52F-3A6B-4B90-962E-F59C579ECC88}"/>
                </a:ext>
              </a:extLst>
            </p:cNvPr>
            <p:cNvSpPr txBox="1"/>
            <p:nvPr/>
          </p:nvSpPr>
          <p:spPr>
            <a:xfrm rot="1820001">
              <a:off x="7434475" y="4448751"/>
              <a:ext cx="1539752" cy="340594"/>
            </a:xfrm>
            <a:prstGeom prst="rect">
              <a:avLst/>
            </a:prstGeom>
            <a:solidFill>
              <a:schemeClr val="bg1"/>
            </a:solidFill>
          </p:spPr>
          <p:txBody>
            <a:bodyPr wrap="square" rtlCol="0">
              <a:spAutoFit/>
            </a:bodyPr>
            <a:lstStyle/>
            <a:p>
              <a:pPr algn="ctr"/>
              <a:r>
                <a:rPr lang="en-US" altLang="zh-CN" sz="1600" b="1" dirty="0"/>
                <a:t>Encapsulate network transmission info</a:t>
              </a:r>
              <a:endParaRPr lang="zh-CN" altLang="en-US" sz="1600" b="1" dirty="0"/>
            </a:p>
          </p:txBody>
        </p:sp>
        <p:cxnSp>
          <p:nvCxnSpPr>
            <p:cNvPr id="116" name="直接箭头连接符 115">
              <a:extLst>
                <a:ext uri="{FF2B5EF4-FFF2-40B4-BE49-F238E27FC236}">
                  <a16:creationId xmlns:a16="http://schemas.microsoft.com/office/drawing/2014/main" id="{9388C0F6-EEE7-4B27-A446-BE71A17C9DEF}"/>
                </a:ext>
              </a:extLst>
            </p:cNvPr>
            <p:cNvCxnSpPr/>
            <p:nvPr/>
          </p:nvCxnSpPr>
          <p:spPr>
            <a:xfrm flipH="1" flipV="1">
              <a:off x="6894536" y="4045375"/>
              <a:ext cx="2209920" cy="97766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17" name="矩形 116">
            <a:extLst>
              <a:ext uri="{FF2B5EF4-FFF2-40B4-BE49-F238E27FC236}">
                <a16:creationId xmlns:a16="http://schemas.microsoft.com/office/drawing/2014/main" id="{49180AED-9247-4324-B078-89EE2729F5EF}"/>
              </a:ext>
            </a:extLst>
          </p:cNvPr>
          <p:cNvSpPr/>
          <p:nvPr/>
        </p:nvSpPr>
        <p:spPr>
          <a:xfrm>
            <a:off x="6840697" y="3636128"/>
            <a:ext cx="232305" cy="201674"/>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759FF3DC-9020-4EB3-9B73-096049930F03}"/>
              </a:ext>
            </a:extLst>
          </p:cNvPr>
          <p:cNvSpPr/>
          <p:nvPr/>
        </p:nvSpPr>
        <p:spPr>
          <a:xfrm>
            <a:off x="858138" y="2453817"/>
            <a:ext cx="232305" cy="201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solidFill>
            </a:endParaRPr>
          </a:p>
        </p:txBody>
      </p:sp>
      <p:sp>
        <p:nvSpPr>
          <p:cNvPr id="121" name="文本框 120">
            <a:extLst>
              <a:ext uri="{FF2B5EF4-FFF2-40B4-BE49-F238E27FC236}">
                <a16:creationId xmlns:a16="http://schemas.microsoft.com/office/drawing/2014/main" id="{90AC53AA-8F85-428B-AF8C-A6628BEF8DFF}"/>
              </a:ext>
            </a:extLst>
          </p:cNvPr>
          <p:cNvSpPr txBox="1"/>
          <p:nvPr/>
        </p:nvSpPr>
        <p:spPr>
          <a:xfrm>
            <a:off x="1604832" y="3397350"/>
            <a:ext cx="1343446" cy="338554"/>
          </a:xfrm>
          <a:prstGeom prst="rect">
            <a:avLst/>
          </a:prstGeom>
          <a:solidFill>
            <a:schemeClr val="bg1"/>
          </a:solidFill>
        </p:spPr>
        <p:txBody>
          <a:bodyPr wrap="square" rtlCol="0">
            <a:spAutoFit/>
          </a:bodyPr>
          <a:lstStyle/>
          <a:p>
            <a:pPr algn="ctr"/>
            <a:r>
              <a:rPr lang="en-US" altLang="zh-CN" sz="1600" b="1" dirty="0"/>
              <a:t>Get DMA info</a:t>
            </a:r>
            <a:endParaRPr lang="zh-CN" altLang="en-US" sz="1600" b="1" dirty="0"/>
          </a:p>
        </p:txBody>
      </p:sp>
      <p:sp>
        <p:nvSpPr>
          <p:cNvPr id="122" name="文本框 121">
            <a:extLst>
              <a:ext uri="{FF2B5EF4-FFF2-40B4-BE49-F238E27FC236}">
                <a16:creationId xmlns:a16="http://schemas.microsoft.com/office/drawing/2014/main" id="{FFB07133-10E9-469B-A93C-F0951CA20C2C}"/>
              </a:ext>
            </a:extLst>
          </p:cNvPr>
          <p:cNvSpPr txBox="1"/>
          <p:nvPr/>
        </p:nvSpPr>
        <p:spPr>
          <a:xfrm>
            <a:off x="1604832" y="3068919"/>
            <a:ext cx="1343446" cy="584775"/>
          </a:xfrm>
          <a:prstGeom prst="rect">
            <a:avLst/>
          </a:prstGeom>
          <a:solidFill>
            <a:schemeClr val="bg1"/>
          </a:solidFill>
        </p:spPr>
        <p:txBody>
          <a:bodyPr wrap="square" rtlCol="0">
            <a:spAutoFit/>
          </a:bodyPr>
          <a:lstStyle/>
          <a:p>
            <a:pPr algn="ctr"/>
            <a:r>
              <a:rPr lang="en-US" altLang="zh-CN" sz="1600" b="1" dirty="0"/>
              <a:t>Get header info</a:t>
            </a:r>
            <a:endParaRPr lang="zh-CN" altLang="en-US" sz="1600" b="1" dirty="0"/>
          </a:p>
        </p:txBody>
      </p:sp>
      <p:grpSp>
        <p:nvGrpSpPr>
          <p:cNvPr id="123" name="组合 122">
            <a:extLst>
              <a:ext uri="{FF2B5EF4-FFF2-40B4-BE49-F238E27FC236}">
                <a16:creationId xmlns:a16="http://schemas.microsoft.com/office/drawing/2014/main" id="{F02D5D07-55E8-4344-90E6-AE7D2F54B4A7}"/>
              </a:ext>
            </a:extLst>
          </p:cNvPr>
          <p:cNvGrpSpPr/>
          <p:nvPr/>
        </p:nvGrpSpPr>
        <p:grpSpPr>
          <a:xfrm>
            <a:off x="2197774" y="4146622"/>
            <a:ext cx="310205" cy="203062"/>
            <a:chOff x="6788124" y="2013019"/>
            <a:chExt cx="310205" cy="203062"/>
          </a:xfrm>
        </p:grpSpPr>
        <p:sp>
          <p:nvSpPr>
            <p:cNvPr id="124" name="矩形 123">
              <a:extLst>
                <a:ext uri="{FF2B5EF4-FFF2-40B4-BE49-F238E27FC236}">
                  <a16:creationId xmlns:a16="http://schemas.microsoft.com/office/drawing/2014/main" id="{F5C956B4-0A47-4387-B52B-BF4C569ECBE6}"/>
                </a:ext>
              </a:extLst>
            </p:cNvPr>
            <p:cNvSpPr/>
            <p:nvPr/>
          </p:nvSpPr>
          <p:spPr>
            <a:xfrm>
              <a:off x="6866024" y="2014407"/>
              <a:ext cx="232305" cy="2016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solidFill>
              </a:endParaRPr>
            </a:p>
          </p:txBody>
        </p:sp>
        <p:sp>
          <p:nvSpPr>
            <p:cNvPr id="125" name="矩形 124">
              <a:extLst>
                <a:ext uri="{FF2B5EF4-FFF2-40B4-BE49-F238E27FC236}">
                  <a16:creationId xmlns:a16="http://schemas.microsoft.com/office/drawing/2014/main" id="{E9360413-3801-42D9-BDBC-DDC6BDFF3B3C}"/>
                </a:ext>
              </a:extLst>
            </p:cNvPr>
            <p:cNvSpPr/>
            <p:nvPr/>
          </p:nvSpPr>
          <p:spPr>
            <a:xfrm>
              <a:off x="6788124" y="2013019"/>
              <a:ext cx="69550" cy="201674"/>
            </a:xfrm>
            <a:prstGeom prst="rect">
              <a:avLst/>
            </a:prstGeom>
            <a:solidFill>
              <a:schemeClr val="accent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6" name="矩形 125">
            <a:extLst>
              <a:ext uri="{FF2B5EF4-FFF2-40B4-BE49-F238E27FC236}">
                <a16:creationId xmlns:a16="http://schemas.microsoft.com/office/drawing/2014/main" id="{DC53C74B-0ABC-4CD3-A4DF-4B2C1D4B6FFC}"/>
              </a:ext>
            </a:extLst>
          </p:cNvPr>
          <p:cNvSpPr/>
          <p:nvPr/>
        </p:nvSpPr>
        <p:spPr>
          <a:xfrm>
            <a:off x="9158367" y="5597566"/>
            <a:ext cx="145060" cy="152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27" name="矩形 126">
            <a:extLst>
              <a:ext uri="{FF2B5EF4-FFF2-40B4-BE49-F238E27FC236}">
                <a16:creationId xmlns:a16="http://schemas.microsoft.com/office/drawing/2014/main" id="{706B4138-3731-4069-8E32-CC120C6CF7A6}"/>
              </a:ext>
            </a:extLst>
          </p:cNvPr>
          <p:cNvSpPr/>
          <p:nvPr/>
        </p:nvSpPr>
        <p:spPr>
          <a:xfrm>
            <a:off x="9158319" y="5596162"/>
            <a:ext cx="145060" cy="152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nvGrpSpPr>
          <p:cNvPr id="128" name="组合 127">
            <a:extLst>
              <a:ext uri="{FF2B5EF4-FFF2-40B4-BE49-F238E27FC236}">
                <a16:creationId xmlns:a16="http://schemas.microsoft.com/office/drawing/2014/main" id="{989248D4-E7A4-48B7-828D-C0AB2F94F613}"/>
              </a:ext>
            </a:extLst>
          </p:cNvPr>
          <p:cNvGrpSpPr/>
          <p:nvPr/>
        </p:nvGrpSpPr>
        <p:grpSpPr>
          <a:xfrm>
            <a:off x="6176397" y="4540768"/>
            <a:ext cx="204278" cy="152758"/>
            <a:chOff x="3532849" y="3176747"/>
            <a:chExt cx="204278" cy="152758"/>
          </a:xfrm>
        </p:grpSpPr>
        <p:sp>
          <p:nvSpPr>
            <p:cNvPr id="129" name="矩形 128">
              <a:extLst>
                <a:ext uri="{FF2B5EF4-FFF2-40B4-BE49-F238E27FC236}">
                  <a16:creationId xmlns:a16="http://schemas.microsoft.com/office/drawing/2014/main" id="{76900A75-FCC7-4FA4-B189-F49A4A24D4F8}"/>
                </a:ext>
              </a:extLst>
            </p:cNvPr>
            <p:cNvSpPr/>
            <p:nvPr/>
          </p:nvSpPr>
          <p:spPr>
            <a:xfrm>
              <a:off x="3592067" y="3177105"/>
              <a:ext cx="145060" cy="152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130" name="矩形 129">
              <a:extLst>
                <a:ext uri="{FF2B5EF4-FFF2-40B4-BE49-F238E27FC236}">
                  <a16:creationId xmlns:a16="http://schemas.microsoft.com/office/drawing/2014/main" id="{5057B837-0C01-43F3-BC94-3C7ADEABBCC2}"/>
                </a:ext>
              </a:extLst>
            </p:cNvPr>
            <p:cNvSpPr/>
            <p:nvPr/>
          </p:nvSpPr>
          <p:spPr>
            <a:xfrm>
              <a:off x="3532849" y="3176747"/>
              <a:ext cx="62017" cy="1524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grpSp>
      <p:sp>
        <p:nvSpPr>
          <p:cNvPr id="131" name="矩形 130">
            <a:extLst>
              <a:ext uri="{FF2B5EF4-FFF2-40B4-BE49-F238E27FC236}">
                <a16:creationId xmlns:a16="http://schemas.microsoft.com/office/drawing/2014/main" id="{5914634A-8625-4612-849D-206B4754C243}"/>
              </a:ext>
            </a:extLst>
          </p:cNvPr>
          <p:cNvSpPr/>
          <p:nvPr/>
        </p:nvSpPr>
        <p:spPr>
          <a:xfrm>
            <a:off x="1890275" y="4940823"/>
            <a:ext cx="145060" cy="152400"/>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74" name="文本框 73">
            <a:extLst>
              <a:ext uri="{FF2B5EF4-FFF2-40B4-BE49-F238E27FC236}">
                <a16:creationId xmlns:a16="http://schemas.microsoft.com/office/drawing/2014/main" id="{2F596F76-7149-4200-8748-AA3B1126F9B0}"/>
              </a:ext>
            </a:extLst>
          </p:cNvPr>
          <p:cNvSpPr txBox="1"/>
          <p:nvPr/>
        </p:nvSpPr>
        <p:spPr>
          <a:xfrm>
            <a:off x="1839170" y="4411079"/>
            <a:ext cx="833516" cy="646331"/>
          </a:xfrm>
          <a:prstGeom prst="rect">
            <a:avLst/>
          </a:prstGeom>
          <a:noFill/>
        </p:spPr>
        <p:txBody>
          <a:bodyPr wrap="square" rtlCol="0">
            <a:spAutoFit/>
          </a:bodyPr>
          <a:lstStyle/>
          <a:p>
            <a:pPr algn="ctr"/>
            <a:r>
              <a:rPr lang="en-US" altLang="zh-CN" dirty="0"/>
              <a:t>Data packet</a:t>
            </a:r>
            <a:endParaRPr lang="zh-CN" altLang="en-US" dirty="0"/>
          </a:p>
        </p:txBody>
      </p:sp>
    </p:spTree>
    <p:extLst>
      <p:ext uri="{BB962C8B-B14F-4D97-AF65-F5344CB8AC3E}">
        <p14:creationId xmlns:p14="http://schemas.microsoft.com/office/powerpoint/2010/main" val="99271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additive="base">
                                        <p:cTn id="12" dur="500" fill="hold"/>
                                        <p:tgtEl>
                                          <p:spTgt spid="81"/>
                                        </p:tgtEl>
                                        <p:attrNameLst>
                                          <p:attrName>ppt_x</p:attrName>
                                        </p:attrNameLst>
                                      </p:cBhvr>
                                      <p:tavLst>
                                        <p:tav tm="0">
                                          <p:val>
                                            <p:strVal val="#ppt_x"/>
                                          </p:val>
                                        </p:tav>
                                        <p:tav tm="100000">
                                          <p:val>
                                            <p:strVal val="#ppt_x"/>
                                          </p:val>
                                        </p:tav>
                                      </p:tavLst>
                                    </p:anim>
                                    <p:anim calcmode="lin" valueType="num">
                                      <p:cBhvr additive="base">
                                        <p:cTn id="13" dur="500" fill="hold"/>
                                        <p:tgtEl>
                                          <p:spTgt spid="8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3.33333E-6 4.07407E-6 L 0.0806 0.05486 " pathEditMode="relative" rAng="0" ptsTypes="AA">
                                      <p:cBhvr>
                                        <p:cTn id="17" dur="2000" fill="hold"/>
                                        <p:tgtEl>
                                          <p:spTgt spid="81"/>
                                        </p:tgtEl>
                                        <p:attrNameLst>
                                          <p:attrName>ppt_x</p:attrName>
                                          <p:attrName>ppt_y</p:attrName>
                                        </p:attrNameLst>
                                      </p:cBhvr>
                                      <p:rCtr x="4154" y="2685"/>
                                    </p:animMotion>
                                  </p:childTnLst>
                                </p:cTn>
                              </p:par>
                              <p:par>
                                <p:cTn id="18" presetID="1" presetClass="entr" presetSubtype="0" fill="hold" grpId="0" nodeType="withEffect">
                                  <p:stCondLst>
                                    <p:cond delay="0"/>
                                  </p:stCondLst>
                                  <p:childTnLst>
                                    <p:set>
                                      <p:cBhvr>
                                        <p:cTn id="19" dur="1" fill="hold">
                                          <p:stCondLst>
                                            <p:cond delay="0"/>
                                          </p:stCondLst>
                                        </p:cTn>
                                        <p:tgtEl>
                                          <p:spTgt spid="8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 presetClass="exit" presetSubtype="0" fill="hold" grpId="2" nodeType="withEffect">
                                  <p:stCondLst>
                                    <p:cond delay="0"/>
                                  </p:stCondLst>
                                  <p:childTnLst>
                                    <p:set>
                                      <p:cBhvr>
                                        <p:cTn id="26" dur="1" fill="hold">
                                          <p:stCondLst>
                                            <p:cond delay="0"/>
                                          </p:stCondLst>
                                        </p:cTn>
                                        <p:tgtEl>
                                          <p:spTgt spid="81"/>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2.29167E-6 2.96296E-6 L 0.33373 0.02361 " pathEditMode="relative" rAng="0" ptsTypes="AA">
                                      <p:cBhvr>
                                        <p:cTn id="33" dur="2000" fill="hold"/>
                                        <p:tgtEl>
                                          <p:spTgt spid="83"/>
                                        </p:tgtEl>
                                        <p:attrNameLst>
                                          <p:attrName>ppt_x</p:attrName>
                                          <p:attrName>ppt_y</p:attrName>
                                        </p:attrNameLst>
                                      </p:cBhvr>
                                      <p:rCtr x="16680" y="1181"/>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4"/>
                                        </p:tgtEl>
                                        <p:attrNameLst>
                                          <p:attrName>style.visibility</p:attrName>
                                        </p:attrNameLst>
                                      </p:cBhvr>
                                      <p:to>
                                        <p:strVal val="visible"/>
                                      </p:to>
                                    </p:set>
                                  </p:childTnLst>
                                </p:cTn>
                              </p:par>
                              <p:par>
                                <p:cTn id="38" presetID="1" presetClass="exit" presetSubtype="0" fill="hold" grpId="1" nodeType="withEffect">
                                  <p:stCondLst>
                                    <p:cond delay="0"/>
                                  </p:stCondLst>
                                  <p:childTnLst>
                                    <p:set>
                                      <p:cBhvr>
                                        <p:cTn id="39" dur="1" fill="hold">
                                          <p:stCondLst>
                                            <p:cond delay="0"/>
                                          </p:stCondLst>
                                        </p:cTn>
                                        <p:tgtEl>
                                          <p:spTgt spid="9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8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1" nodeType="clickEffect">
                                  <p:stCondLst>
                                    <p:cond delay="0"/>
                                  </p:stCondLst>
                                  <p:childTnLst>
                                    <p:animMotion origin="layout" path="M -2.70833E-6 4.44444E-6 L 0.2444 0.03171 " pathEditMode="relative" rAng="0" ptsTypes="AA">
                                      <p:cBhvr>
                                        <p:cTn id="45" dur="2000" fill="hold"/>
                                        <p:tgtEl>
                                          <p:spTgt spid="104"/>
                                        </p:tgtEl>
                                        <p:attrNameLst>
                                          <p:attrName>ppt_x</p:attrName>
                                          <p:attrName>ppt_y</p:attrName>
                                        </p:attrNameLst>
                                      </p:cBhvr>
                                      <p:rCtr x="12214" y="1574"/>
                                    </p:animMotion>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106"/>
                                        </p:tgtEl>
                                        <p:attrNameLst>
                                          <p:attrName>style.visibility</p:attrName>
                                        </p:attrNameLst>
                                      </p:cBhvr>
                                      <p:to>
                                        <p:strVal val="visible"/>
                                      </p:to>
                                    </p:set>
                                    <p:anim calcmode="lin" valueType="num">
                                      <p:cBhvr additive="base">
                                        <p:cTn id="50" dur="500" fill="hold"/>
                                        <p:tgtEl>
                                          <p:spTgt spid="106"/>
                                        </p:tgtEl>
                                        <p:attrNameLst>
                                          <p:attrName>ppt_x</p:attrName>
                                        </p:attrNameLst>
                                      </p:cBhvr>
                                      <p:tavLst>
                                        <p:tav tm="0">
                                          <p:val>
                                            <p:strVal val="1+#ppt_w/2"/>
                                          </p:val>
                                        </p:tav>
                                        <p:tav tm="100000">
                                          <p:val>
                                            <p:strVal val="#ppt_x"/>
                                          </p:val>
                                        </p:tav>
                                      </p:tavLst>
                                    </p:anim>
                                    <p:anim calcmode="lin" valueType="num">
                                      <p:cBhvr additive="base">
                                        <p:cTn id="51" dur="500" fill="hold"/>
                                        <p:tgtEl>
                                          <p:spTgt spid="106"/>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110"/>
                                        </p:tgtEl>
                                        <p:attrNameLst>
                                          <p:attrName>style.visibility</p:attrName>
                                        </p:attrNameLst>
                                      </p:cBhvr>
                                      <p:to>
                                        <p:strVal val="visible"/>
                                      </p:to>
                                    </p:set>
                                    <p:anim calcmode="lin" valueType="num">
                                      <p:cBhvr additive="base">
                                        <p:cTn id="54" dur="500" fill="hold"/>
                                        <p:tgtEl>
                                          <p:spTgt spid="110"/>
                                        </p:tgtEl>
                                        <p:attrNameLst>
                                          <p:attrName>ppt_x</p:attrName>
                                        </p:attrNameLst>
                                      </p:cBhvr>
                                      <p:tavLst>
                                        <p:tav tm="0">
                                          <p:val>
                                            <p:strVal val="1+#ppt_w/2"/>
                                          </p:val>
                                        </p:tav>
                                        <p:tav tm="100000">
                                          <p:val>
                                            <p:strVal val="#ppt_x"/>
                                          </p:val>
                                        </p:tav>
                                      </p:tavLst>
                                    </p:anim>
                                    <p:anim calcmode="lin" valueType="num">
                                      <p:cBhvr additive="base">
                                        <p:cTn id="55"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barn(outVertical)">
                                      <p:cBhvr>
                                        <p:cTn id="60" dur="500"/>
                                        <p:tgtEl>
                                          <p:spTgt spid="22"/>
                                        </p:tgtEl>
                                      </p:cBhvr>
                                    </p:animEffect>
                                  </p:childTnLst>
                                </p:cTn>
                              </p:par>
                              <p:par>
                                <p:cTn id="61" presetID="22" presetClass="entr" presetSubtype="4" fill="hold" nodeType="with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wipe(down)">
                                      <p:cBhvr>
                                        <p:cTn id="63" dur="500"/>
                                        <p:tgtEl>
                                          <p:spTgt spid="1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wipe(down)">
                                      <p:cBhvr>
                                        <p:cTn id="68" dur="500"/>
                                        <p:tgtEl>
                                          <p:spTgt spid="114"/>
                                        </p:tgtEl>
                                      </p:cBhvr>
                                    </p:animEffect>
                                  </p:childTnLst>
                                </p:cTn>
                              </p:par>
                              <p:par>
                                <p:cTn id="69" presetID="1" presetClass="exit" presetSubtype="0" fill="hold" nodeType="withEffect">
                                  <p:stCondLst>
                                    <p:cond delay="0"/>
                                  </p:stCondLst>
                                  <p:childTnLst>
                                    <p:set>
                                      <p:cBhvr>
                                        <p:cTn id="70" dur="1" fill="hold">
                                          <p:stCondLst>
                                            <p:cond delay="0"/>
                                          </p:stCondLst>
                                        </p:cTn>
                                        <p:tgtEl>
                                          <p:spTgt spid="11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17"/>
                                        </p:tgtEl>
                                        <p:attrNameLst>
                                          <p:attrName>style.visibility</p:attrName>
                                        </p:attrNameLst>
                                      </p:cBhvr>
                                      <p:to>
                                        <p:strVal val="visible"/>
                                      </p:to>
                                    </p:set>
                                    <p:animEffect transition="in" filter="fade">
                                      <p:cBhvr>
                                        <p:cTn id="77" dur="500"/>
                                        <p:tgtEl>
                                          <p:spTgt spid="117"/>
                                        </p:tgtEl>
                                      </p:cBhvr>
                                    </p:animEffect>
                                  </p:childTnLst>
                                </p:cTn>
                              </p:par>
                              <p:par>
                                <p:cTn id="78" presetID="1" presetClass="exit" presetSubtype="0" fill="hold" nodeType="withEffect">
                                  <p:stCondLst>
                                    <p:cond delay="0"/>
                                  </p:stCondLst>
                                  <p:childTnLst>
                                    <p:set>
                                      <p:cBhvr>
                                        <p:cTn id="79" dur="1" fill="hold">
                                          <p:stCondLst>
                                            <p:cond delay="0"/>
                                          </p:stCondLst>
                                        </p:cTn>
                                        <p:tgtEl>
                                          <p:spTgt spid="11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grpId="2" nodeType="clickEffect">
                                  <p:stCondLst>
                                    <p:cond delay="0"/>
                                  </p:stCondLst>
                                  <p:childTnLst>
                                    <p:animMotion origin="layout" path="M -2.91667E-6 2.59259E-6 L -0.38112 0.01759 " pathEditMode="relative" rAng="0" ptsTypes="AA">
                                      <p:cBhvr>
                                        <p:cTn id="83" dur="2000" fill="hold"/>
                                        <p:tgtEl>
                                          <p:spTgt spid="117"/>
                                        </p:tgtEl>
                                        <p:attrNameLst>
                                          <p:attrName>ppt_x</p:attrName>
                                          <p:attrName>ppt_y</p:attrName>
                                        </p:attrNameLst>
                                      </p:cBhvr>
                                      <p:rCtr x="-19062" y="880"/>
                                    </p:animMotion>
                                  </p:childTnLst>
                                </p:cTn>
                              </p:par>
                              <p:par>
                                <p:cTn id="84" presetID="1" presetClass="exit" presetSubtype="0" fill="hold" grpId="1" nodeType="withEffect">
                                  <p:stCondLst>
                                    <p:cond delay="0"/>
                                  </p:stCondLst>
                                  <p:childTnLst>
                                    <p:set>
                                      <p:cBhvr>
                                        <p:cTn id="85" dur="1" fill="hold">
                                          <p:stCondLst>
                                            <p:cond delay="0"/>
                                          </p:stCondLst>
                                        </p:cTn>
                                        <p:tgtEl>
                                          <p:spTgt spid="106"/>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10"/>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21"/>
                                        </p:tgtEl>
                                        <p:attrNameLst>
                                          <p:attrName>style.visibility</p:attrName>
                                        </p:attrNameLst>
                                      </p:cBhvr>
                                      <p:to>
                                        <p:strVal val="visible"/>
                                      </p:to>
                                    </p:set>
                                    <p:animEffect transition="in" filter="fade">
                                      <p:cBhvr>
                                        <p:cTn id="92" dur="500"/>
                                        <p:tgtEl>
                                          <p:spTgt spid="12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9"/>
                                        </p:tgtEl>
                                        <p:attrNameLst>
                                          <p:attrName>style.visibility</p:attrName>
                                        </p:attrNameLst>
                                      </p:cBhvr>
                                      <p:to>
                                        <p:strVal val="visible"/>
                                      </p:to>
                                    </p:set>
                                    <p:animEffect transition="in" filter="fade">
                                      <p:cBhvr>
                                        <p:cTn id="97" dur="500"/>
                                        <p:tgtEl>
                                          <p:spTgt spid="119"/>
                                        </p:tgtEl>
                                      </p:cBhvr>
                                    </p:animEffect>
                                  </p:childTnLst>
                                </p:cTn>
                              </p:par>
                            </p:childTnLst>
                          </p:cTn>
                        </p:par>
                      </p:childTnLst>
                    </p:cTn>
                  </p:par>
                  <p:par>
                    <p:cTn id="98" fill="hold">
                      <p:stCondLst>
                        <p:cond delay="indefinite"/>
                      </p:stCondLst>
                      <p:childTnLst>
                        <p:par>
                          <p:cTn id="99" fill="hold">
                            <p:stCondLst>
                              <p:cond delay="0"/>
                            </p:stCondLst>
                            <p:childTnLst>
                              <p:par>
                                <p:cTn id="100" presetID="0" presetClass="path" presetSubtype="0" accel="50000" decel="50000" fill="hold" grpId="1" nodeType="clickEffect">
                                  <p:stCondLst>
                                    <p:cond delay="0"/>
                                  </p:stCondLst>
                                  <p:childTnLst>
                                    <p:animMotion origin="layout" path="M 0.00026 0.00162 L 0.00026 0.00162 C 0.00091 0.00764 0.00182 0.01389 0.00234 0.02014 C 0.00469 0.0551 0.00143 0.03611 0.00443 0.05162 C 0.00469 0.08426 0.00482 0.1169 0.00547 0.14977 C 0.00547 0.15278 0.00599 0.15579 0.00651 0.15903 C 0.00729 0.16459 0.00833 0.17014 0.00963 0.1757 C 0.01015 0.17824 0.01094 0.18056 0.01172 0.18311 C 0.01198 0.18681 0.01237 0.19792 0.01484 0.20162 C 0.01588 0.20324 0.01758 0.20278 0.01901 0.20348 C 0.02265 0.2132 0.01888 0.20602 0.02526 0.21088 C 0.02708 0.21227 0.03268 0.22084 0.03359 0.22199 C 0.03476 0.22338 0.03633 0.22454 0.03776 0.2257 C 0.04075 0.22824 0.04401 0.23056 0.04713 0.23311 C 0.05078 0.23959 0.05052 0.24028 0.05651 0.24422 C 0.05807 0.24514 0.05989 0.24514 0.06172 0.24607 C 0.0638 0.24699 0.06575 0.24977 0.06797 0.24977 L 0.12213 0.24977 " pathEditMode="relative" ptsTypes="AAAAAAAAAAAAAAAAAA">
                                      <p:cBhvr>
                                        <p:cTn id="101" dur="2000" fill="hold"/>
                                        <p:tgtEl>
                                          <p:spTgt spid="119"/>
                                        </p:tgtEl>
                                        <p:attrNameLst>
                                          <p:attrName>ppt_x</p:attrName>
                                          <p:attrName>ppt_y</p:attrName>
                                        </p:attrNameLst>
                                      </p:cBhvr>
                                    </p:animMotion>
                                  </p:childTnLst>
                                </p:cTn>
                              </p:par>
                            </p:childTnLst>
                          </p:cTn>
                        </p:par>
                        <p:par>
                          <p:cTn id="102" fill="hold">
                            <p:stCondLst>
                              <p:cond delay="2000"/>
                            </p:stCondLst>
                            <p:childTnLst>
                              <p:par>
                                <p:cTn id="103" presetID="10" presetClass="entr" presetSubtype="0" fill="hold" grpId="0" nodeType="afterEffect">
                                  <p:stCondLst>
                                    <p:cond delay="0"/>
                                  </p:stCondLst>
                                  <p:childTnLst>
                                    <p:set>
                                      <p:cBhvr>
                                        <p:cTn id="104" dur="1" fill="hold">
                                          <p:stCondLst>
                                            <p:cond delay="0"/>
                                          </p:stCondLst>
                                        </p:cTn>
                                        <p:tgtEl>
                                          <p:spTgt spid="74"/>
                                        </p:tgtEl>
                                        <p:attrNameLst>
                                          <p:attrName>style.visibility</p:attrName>
                                        </p:attrNameLst>
                                      </p:cBhvr>
                                      <p:to>
                                        <p:strVal val="visible"/>
                                      </p:to>
                                    </p:set>
                                    <p:animEffect transition="in" filter="fade">
                                      <p:cBhvr>
                                        <p:cTn id="105" dur="500"/>
                                        <p:tgtEl>
                                          <p:spTgt spid="74"/>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22"/>
                                        </p:tgtEl>
                                        <p:attrNameLst>
                                          <p:attrName>style.visibility</p:attrName>
                                        </p:attrNameLst>
                                      </p:cBhvr>
                                      <p:to>
                                        <p:strVal val="visible"/>
                                      </p:to>
                                    </p:set>
                                    <p:animEffect transition="in" filter="fade">
                                      <p:cBhvr>
                                        <p:cTn id="110" dur="500"/>
                                        <p:tgtEl>
                                          <p:spTgt spid="122"/>
                                        </p:tgtEl>
                                      </p:cBhvr>
                                    </p:animEffect>
                                  </p:childTnLst>
                                </p:cTn>
                              </p:par>
                              <p:par>
                                <p:cTn id="111" presetID="1" presetClass="exit" presetSubtype="0" fill="hold" grpId="1" nodeType="withEffect">
                                  <p:stCondLst>
                                    <p:cond delay="0"/>
                                  </p:stCondLst>
                                  <p:childTnLst>
                                    <p:set>
                                      <p:cBhvr>
                                        <p:cTn id="112" dur="1" fill="hold">
                                          <p:stCondLst>
                                            <p:cond delay="0"/>
                                          </p:stCondLst>
                                        </p:cTn>
                                        <p:tgtEl>
                                          <p:spTgt spid="12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123"/>
                                        </p:tgtEl>
                                        <p:attrNameLst>
                                          <p:attrName>style.visibility</p:attrName>
                                        </p:attrNameLst>
                                      </p:cBhvr>
                                      <p:to>
                                        <p:strVal val="visible"/>
                                      </p:to>
                                    </p:set>
                                  </p:childTnLst>
                                </p:cTn>
                              </p:par>
                              <p:par>
                                <p:cTn id="117" presetID="1" presetClass="exit" presetSubtype="0" fill="hold" grpId="2" nodeType="withEffect">
                                  <p:stCondLst>
                                    <p:cond delay="0"/>
                                  </p:stCondLst>
                                  <p:childTnLst>
                                    <p:set>
                                      <p:cBhvr>
                                        <p:cTn id="118" dur="1" fill="hold">
                                          <p:stCondLst>
                                            <p:cond delay="0"/>
                                          </p:stCondLst>
                                        </p:cTn>
                                        <p:tgtEl>
                                          <p:spTgt spid="1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nodeType="clickEffect">
                                  <p:stCondLst>
                                    <p:cond delay="0"/>
                                  </p:stCondLst>
                                  <p:childTnLst>
                                    <p:animMotion origin="layout" path="M 1.25E-6 -4.44444E-6 L 0.32786 0.05487 " pathEditMode="relative" rAng="0" ptsTypes="AA">
                                      <p:cBhvr>
                                        <p:cTn id="122" dur="2000" fill="hold"/>
                                        <p:tgtEl>
                                          <p:spTgt spid="123"/>
                                        </p:tgtEl>
                                        <p:attrNameLst>
                                          <p:attrName>ppt_x</p:attrName>
                                          <p:attrName>ppt_y</p:attrName>
                                        </p:attrNameLst>
                                      </p:cBhvr>
                                      <p:rCtr x="16393" y="2731"/>
                                    </p:animMotion>
                                  </p:childTnLst>
                                </p:cTn>
                              </p:par>
                              <p:par>
                                <p:cTn id="123" presetID="1" presetClass="exit" presetSubtype="0" fill="hold" grpId="1" nodeType="withEffect">
                                  <p:stCondLst>
                                    <p:cond delay="0"/>
                                  </p:stCondLst>
                                  <p:childTnLst>
                                    <p:set>
                                      <p:cBhvr>
                                        <p:cTn id="124" dur="1" fill="hold">
                                          <p:stCondLst>
                                            <p:cond delay="0"/>
                                          </p:stCondLst>
                                        </p:cTn>
                                        <p:tgtEl>
                                          <p:spTgt spid="7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17"/>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22"/>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123"/>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 presetClass="entr" presetSubtype="1" fill="hold" grpId="0" nodeType="clickEffect">
                                  <p:stCondLst>
                                    <p:cond delay="0"/>
                                  </p:stCondLst>
                                  <p:childTnLst>
                                    <p:set>
                                      <p:cBhvr>
                                        <p:cTn id="136" dur="1" fill="hold">
                                          <p:stCondLst>
                                            <p:cond delay="0"/>
                                          </p:stCondLst>
                                        </p:cTn>
                                        <p:tgtEl>
                                          <p:spTgt spid="126"/>
                                        </p:tgtEl>
                                        <p:attrNameLst>
                                          <p:attrName>style.visibility</p:attrName>
                                        </p:attrNameLst>
                                      </p:cBhvr>
                                      <p:to>
                                        <p:strVal val="visible"/>
                                      </p:to>
                                    </p:set>
                                    <p:anim calcmode="lin" valueType="num">
                                      <p:cBhvr additive="base">
                                        <p:cTn id="137" dur="500" fill="hold"/>
                                        <p:tgtEl>
                                          <p:spTgt spid="126"/>
                                        </p:tgtEl>
                                        <p:attrNameLst>
                                          <p:attrName>ppt_x</p:attrName>
                                        </p:attrNameLst>
                                      </p:cBhvr>
                                      <p:tavLst>
                                        <p:tav tm="0">
                                          <p:val>
                                            <p:strVal val="#ppt_x"/>
                                          </p:val>
                                        </p:tav>
                                        <p:tav tm="100000">
                                          <p:val>
                                            <p:strVal val="#ppt_x"/>
                                          </p:val>
                                        </p:tav>
                                      </p:tavLst>
                                    </p:anim>
                                    <p:anim calcmode="lin" valueType="num">
                                      <p:cBhvr additive="base">
                                        <p:cTn id="138" dur="500" fill="hold"/>
                                        <p:tgtEl>
                                          <p:spTgt spid="126"/>
                                        </p:tgtEl>
                                        <p:attrNameLst>
                                          <p:attrName>ppt_y</p:attrName>
                                        </p:attrNameLst>
                                      </p:cBhvr>
                                      <p:tavLst>
                                        <p:tav tm="0">
                                          <p:val>
                                            <p:strVal val="0-#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1" nodeType="clickEffect">
                                  <p:stCondLst>
                                    <p:cond delay="0"/>
                                  </p:stCondLst>
                                  <p:childTnLst>
                                    <p:animMotion origin="layout" path="M -1.25E-6 -4.81481E-6 L -0.23959 -0.1544 " pathEditMode="relative" rAng="0" ptsTypes="AA">
                                      <p:cBhvr>
                                        <p:cTn id="142" dur="2000" fill="hold"/>
                                        <p:tgtEl>
                                          <p:spTgt spid="126"/>
                                        </p:tgtEl>
                                        <p:attrNameLst>
                                          <p:attrName>ppt_x</p:attrName>
                                          <p:attrName>ppt_y</p:attrName>
                                        </p:attrNameLst>
                                      </p:cBhvr>
                                      <p:rCtr x="-12161" y="-5995"/>
                                    </p:animMotion>
                                  </p:childTnLst>
                                </p:cTn>
                              </p:par>
                              <p:par>
                                <p:cTn id="143" presetID="1" presetClass="entr" presetSubtype="0" fill="hold" grpId="0" nodeType="withEffect">
                                  <p:stCondLst>
                                    <p:cond delay="0"/>
                                  </p:stCondLst>
                                  <p:childTnLst>
                                    <p:set>
                                      <p:cBhvr>
                                        <p:cTn id="144" dur="1" fill="hold">
                                          <p:stCondLst>
                                            <p:cond delay="0"/>
                                          </p:stCondLst>
                                        </p:cTn>
                                        <p:tgtEl>
                                          <p:spTgt spid="12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128"/>
                                        </p:tgtEl>
                                        <p:attrNameLst>
                                          <p:attrName>style.visibility</p:attrName>
                                        </p:attrNameLst>
                                      </p:cBhvr>
                                      <p:to>
                                        <p:strVal val="visible"/>
                                      </p:to>
                                    </p:set>
                                    <p:animEffect transition="in" filter="fade">
                                      <p:cBhvr>
                                        <p:cTn id="149" dur="500"/>
                                        <p:tgtEl>
                                          <p:spTgt spid="128"/>
                                        </p:tgtEl>
                                      </p:cBhvr>
                                    </p:animEffect>
                                  </p:childTnLst>
                                </p:cTn>
                              </p:par>
                              <p:par>
                                <p:cTn id="150" presetID="1" presetClass="exit" presetSubtype="0" fill="hold" grpId="2" nodeType="withEffect">
                                  <p:stCondLst>
                                    <p:cond delay="0"/>
                                  </p:stCondLst>
                                  <p:childTnLst>
                                    <p:set>
                                      <p:cBhvr>
                                        <p:cTn id="151" dur="1" fill="hold">
                                          <p:stCondLst>
                                            <p:cond delay="0"/>
                                          </p:stCondLst>
                                        </p:cTn>
                                        <p:tgtEl>
                                          <p:spTgt spid="126"/>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42" presetClass="path" presetSubtype="0" accel="50000" decel="50000" fill="hold" nodeType="clickEffect">
                                  <p:stCondLst>
                                    <p:cond delay="0"/>
                                  </p:stCondLst>
                                  <p:childTnLst>
                                    <p:animMotion origin="layout" path="M -3.95833E-6 1.85185E-6 L -0.35494 0.05486 " pathEditMode="relative" rAng="0" ptsTypes="AA">
                                      <p:cBhvr>
                                        <p:cTn id="155" dur="2000" fill="hold"/>
                                        <p:tgtEl>
                                          <p:spTgt spid="128"/>
                                        </p:tgtEl>
                                        <p:attrNameLst>
                                          <p:attrName>ppt_x</p:attrName>
                                          <p:attrName>ppt_y</p:attrName>
                                        </p:attrNameLst>
                                      </p:cBhvr>
                                      <p:rCtr x="-17747" y="2731"/>
                                    </p:animMotion>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131"/>
                                        </p:tgtEl>
                                        <p:attrNameLst>
                                          <p:attrName>style.visibility</p:attrName>
                                        </p:attrNameLst>
                                      </p:cBhvr>
                                      <p:to>
                                        <p:strVal val="visible"/>
                                      </p:to>
                                    </p:set>
                                  </p:childTnLst>
                                </p:cTn>
                              </p:par>
                              <p:par>
                                <p:cTn id="160" presetID="1" presetClass="exit" presetSubtype="0" fill="hold" nodeType="withEffect">
                                  <p:stCondLst>
                                    <p:cond delay="0"/>
                                  </p:stCondLst>
                                  <p:childTnLst>
                                    <p:set>
                                      <p:cBhvr>
                                        <p:cTn id="161" dur="1" fill="hold">
                                          <p:stCondLst>
                                            <p:cond delay="0"/>
                                          </p:stCondLst>
                                        </p:cTn>
                                        <p:tgtEl>
                                          <p:spTgt spid="128"/>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42" presetClass="path" presetSubtype="0" accel="50000" decel="50000" fill="hold" grpId="1" nodeType="clickEffect">
                                  <p:stCondLst>
                                    <p:cond delay="0"/>
                                  </p:stCondLst>
                                  <p:childTnLst>
                                    <p:animMotion origin="layout" path="M 2.5E-6 -1.48148E-6 L -0.05912 0.04931 " pathEditMode="relative" rAng="0" ptsTypes="AA">
                                      <p:cBhvr>
                                        <p:cTn id="165" dur="2000" fill="hold"/>
                                        <p:tgtEl>
                                          <p:spTgt spid="131"/>
                                        </p:tgtEl>
                                        <p:attrNameLst>
                                          <p:attrName>ppt_x</p:attrName>
                                          <p:attrName>ppt_y</p:attrName>
                                        </p:attrNameLst>
                                      </p:cBhvr>
                                      <p:rCtr x="-2956" y="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1" grpId="2" animBg="1"/>
      <p:bldP spid="82" grpId="0" animBg="1"/>
      <p:bldP spid="90" grpId="0"/>
      <p:bldP spid="90" grpId="1"/>
      <p:bldP spid="99" grpId="0"/>
      <p:bldP spid="104" grpId="0" animBg="1"/>
      <p:bldP spid="104" grpId="1" animBg="1"/>
      <p:bldP spid="106" grpId="0" animBg="1"/>
      <p:bldP spid="106" grpId="1" animBg="1"/>
      <p:bldP spid="110" grpId="0"/>
      <p:bldP spid="110" grpId="1"/>
      <p:bldP spid="117" grpId="0" animBg="1"/>
      <p:bldP spid="117" grpId="1" animBg="1"/>
      <p:bldP spid="117" grpId="2" animBg="1"/>
      <p:bldP spid="119" grpId="0" animBg="1"/>
      <p:bldP spid="119" grpId="1" animBg="1"/>
      <p:bldP spid="119" grpId="2" animBg="1"/>
      <p:bldP spid="121" grpId="0" animBg="1"/>
      <p:bldP spid="121" grpId="1" animBg="1"/>
      <p:bldP spid="122" grpId="0" animBg="1"/>
      <p:bldP spid="122" grpId="1" animBg="1"/>
      <p:bldP spid="126" grpId="0" animBg="1"/>
      <p:bldP spid="126" grpId="1" animBg="1"/>
      <p:bldP spid="126" grpId="2" animBg="1"/>
      <p:bldP spid="127" grpId="0" animBg="1"/>
      <p:bldP spid="131" grpId="0" animBg="1"/>
      <p:bldP spid="131" grpId="1" animBg="1"/>
      <p:bldP spid="74" grpId="0"/>
      <p:bldP spid="74" grpId="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23717</TotalTime>
  <Words>1884</Words>
  <Application>Microsoft Macintosh PowerPoint</Application>
  <PresentationFormat>宽屏</PresentationFormat>
  <Paragraphs>312</Paragraphs>
  <Slides>17</Slides>
  <Notes>11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17</vt:i4>
      </vt:variant>
    </vt:vector>
  </HeadingPairs>
  <TitlesOfParts>
    <vt:vector size="26" baseType="lpstr">
      <vt:lpstr>微软雅黑</vt:lpstr>
      <vt:lpstr>Arial</vt:lpstr>
      <vt:lpstr>Calibri</vt:lpstr>
      <vt:lpstr>Helvetica</vt:lpstr>
      <vt:lpstr>Times New Roman</vt:lpstr>
      <vt:lpstr>Verdana</vt:lpstr>
      <vt:lpstr>Wingdings</vt:lpstr>
      <vt:lpstr>Office 主题</vt:lpstr>
      <vt:lpstr>1_Office 主题</vt:lpstr>
      <vt:lpstr>Towards Stateless RNIC for  Data Center Networks</vt:lpstr>
      <vt:lpstr>RDMA background</vt:lpstr>
      <vt:lpstr>Uniqueness of RDMA stack</vt:lpstr>
      <vt:lpstr>States on RNIC limit the scalability</vt:lpstr>
      <vt:lpstr>Current status</vt:lpstr>
      <vt:lpstr>StaR: Towards stateless RNIC</vt:lpstr>
      <vt:lpstr>StaR overview</vt:lpstr>
      <vt:lpstr>Stateless NIC processing</vt:lpstr>
      <vt:lpstr>Stateless NIC processing</vt:lpstr>
      <vt:lpstr>Security issue</vt:lpstr>
      <vt:lpstr>Stateless processing V.S. normal RNIC</vt:lpstr>
      <vt:lpstr>Performance evaluation</vt:lpstr>
      <vt:lpstr>Performance evaluation</vt:lpstr>
      <vt:lpstr>Implementation (ongoing)</vt:lpstr>
      <vt:lpstr>Implementation (ongoing)</vt:lpstr>
      <vt:lpstr>Wrap-up</vt:lpstr>
      <vt:lpstr>Q&amp;A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CG</dc:creator>
  <cp:lastModifiedBy>chen guo</cp:lastModifiedBy>
  <cp:revision>5295</cp:revision>
  <dcterms:created xsi:type="dcterms:W3CDTF">2013-05-16T08:36:15Z</dcterms:created>
  <dcterms:modified xsi:type="dcterms:W3CDTF">2019-08-17T10:13:17Z</dcterms:modified>
</cp:coreProperties>
</file>